
<file path=[Content_Types].xml><?xml version="1.0" encoding="utf-8"?>
<Types xmlns="http://schemas.openxmlformats.org/package/2006/content-types">
  <Default Extension="fntdata" ContentType="application/x-fontdata"/>
  <Default Extension="jpg" ContentType="image/pn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</p:sldMasterIdLst>
  <p:notesMasterIdLst>
    <p:notesMasterId r:id="rId16"/>
  </p:notesMasterIdLst>
  <p:handoutMasterIdLst>
    <p:handoutMasterId r:id="rId17"/>
  </p:handoutMasterIdLst>
  <p:sldIdLst>
    <p:sldId id="256" r:id="rId2"/>
    <p:sldId id="310" r:id="rId3"/>
    <p:sldId id="311" r:id="rId4"/>
    <p:sldId id="307" r:id="rId5"/>
    <p:sldId id="312" r:id="rId6"/>
    <p:sldId id="308" r:id="rId7"/>
    <p:sldId id="316" r:id="rId8"/>
    <p:sldId id="309" r:id="rId9"/>
    <p:sldId id="313" r:id="rId10"/>
    <p:sldId id="315" r:id="rId11"/>
    <p:sldId id="314" r:id="rId12"/>
    <p:sldId id="317" r:id="rId13"/>
    <p:sldId id="318" r:id="rId14"/>
    <p:sldId id="319" r:id="rId15"/>
  </p:sldIdLst>
  <p:sldSz cx="9144000" cy="5143500" type="screen16x9"/>
  <p:notesSz cx="6858000" cy="9144000"/>
  <p:embeddedFontLst>
    <p:embeddedFont>
      <p:font typeface="Malgun Gothic" panose="020B0503020000020004" pitchFamily="50" charset="-127"/>
      <p:regular r:id="rId18"/>
      <p:bold r:id="rId19"/>
    </p:embeddedFont>
    <p:embeddedFont>
      <p:font typeface="Bigshot One" panose="020B0600000101010101" charset="0"/>
      <p:regular r:id="rId20"/>
    </p:embeddedFon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Georgia" panose="02040502050405020303" pitchFamily="18" charset="0"/>
      <p:regular r:id="rId25"/>
      <p:bold r:id="rId26"/>
      <p:italic r:id="rId27"/>
      <p:boldItalic r:id="rId28"/>
    </p:embeddedFont>
    <p:embeddedFont>
      <p:font typeface="Nunito" pitchFamily="2" charset="0"/>
      <p:regular r:id="rId29"/>
      <p:bold r:id="rId30"/>
      <p:italic r:id="rId31"/>
      <p:boldItalic r:id="rId32"/>
    </p:embeddedFont>
    <p:embeddedFont>
      <p:font typeface="Roboto Condensed Light" panose="02000000000000000000" pitchFamily="2" charset="0"/>
      <p:regular r:id="rId33"/>
      <p: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DCA138E-0E33-4D1C-A45A-2F143132F184}">
  <a:tblStyle styleId="{1DCA138E-0E33-4D1C-A45A-2F143132F18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74"/>
  </p:normalViewPr>
  <p:slideViewPr>
    <p:cSldViewPr snapToGrid="0" snapToObjects="1">
      <p:cViewPr varScale="1">
        <p:scale>
          <a:sx n="103" d="100"/>
          <a:sy n="103" d="100"/>
        </p:scale>
        <p:origin x="-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6" d="100"/>
          <a:sy n="86" d="100"/>
        </p:scale>
        <p:origin x="3856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21" Type="http://schemas.openxmlformats.org/officeDocument/2006/relationships/font" Target="fonts/font4.fntdata"/><Relationship Id="rId34" Type="http://schemas.openxmlformats.org/officeDocument/2006/relationships/font" Target="fonts/font1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5" Type="http://schemas.openxmlformats.org/officeDocument/2006/relationships/font" Target="fonts/font8.fntdata"/><Relationship Id="rId33" Type="http://schemas.openxmlformats.org/officeDocument/2006/relationships/font" Target="fonts/font16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font" Target="fonts/font15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B5E30098-85A7-4990-BA63-6401FDE255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21BF0A8-A2FF-4438-AA70-0CCCC1996CB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2DE75C-D76B-447C-8317-58F045462BDF}" type="datetimeFigureOut">
              <a:rPr lang="ko-KR" altLang="en-US" smtClean="0"/>
              <a:t>2022-01-14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41A4244-FC6A-442E-B552-646DEE8A70E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B3C855E-8BBB-4B07-93AB-55889D4C897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2150F7-2219-4FAD-A4A6-D62172177A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46807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f08aea85b7_1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f08aea85b7_1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f08aea85b7_0_20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f08aea85b7_0_20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84086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f08aea85b7_0_20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f08aea85b7_0_20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6432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f08aea85b7_0_20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f08aea85b7_0_20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776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f08aea85b7_0_20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f08aea85b7_0_20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417368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f08aea85b7_0_20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f08aea85b7_0_20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45280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f08aea85b7_0_20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f08aea85b7_0_20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22020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f08aea85b7_0_20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f08aea85b7_0_20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07500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f08aea85b7_0_20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f08aea85b7_0_20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8480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f08aea85b7_0_20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f08aea85b7_0_20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35388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f08aea85b7_0_20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f08aea85b7_0_20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53855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f08aea85b7_0_20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f08aea85b7_0_20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37960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f08aea85b7_0_20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f08aea85b7_0_20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76740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f08aea85b7_0_20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f08aea85b7_0_20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46263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>
            <a:stCxn id="11" idx="1"/>
          </p:cNvCxnSpPr>
          <p:nvPr/>
        </p:nvCxnSpPr>
        <p:spPr>
          <a:xfrm>
            <a:off x="3280474" y="4893038"/>
            <a:ext cx="6633900" cy="0"/>
          </a:xfrm>
          <a:prstGeom prst="straightConnector1">
            <a:avLst/>
          </a:prstGeom>
          <a:noFill/>
          <a:ln w="28575" cap="flat" cmpd="sng">
            <a:solidFill>
              <a:srgbClr val="30292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Google Shape;12;p2"/>
          <p:cNvCxnSpPr/>
          <p:nvPr/>
        </p:nvCxnSpPr>
        <p:spPr>
          <a:xfrm rot="10800000">
            <a:off x="-95435" y="250463"/>
            <a:ext cx="46002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" name="Google Shape;13;p2"/>
          <p:cNvCxnSpPr/>
          <p:nvPr/>
        </p:nvCxnSpPr>
        <p:spPr>
          <a:xfrm rot="10800000">
            <a:off x="-95400" y="388892"/>
            <a:ext cx="12417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" name="Google Shape;14;p2"/>
          <p:cNvCxnSpPr/>
          <p:nvPr/>
        </p:nvCxnSpPr>
        <p:spPr>
          <a:xfrm rot="10800000">
            <a:off x="1273125" y="388892"/>
            <a:ext cx="837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" name="Google Shape;15;p2"/>
          <p:cNvCxnSpPr/>
          <p:nvPr/>
        </p:nvCxnSpPr>
        <p:spPr>
          <a:xfrm rot="10800000">
            <a:off x="1483650" y="388892"/>
            <a:ext cx="837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" name="Google Shape;16;p2"/>
          <p:cNvCxnSpPr/>
          <p:nvPr/>
        </p:nvCxnSpPr>
        <p:spPr>
          <a:xfrm rot="10800000">
            <a:off x="1694175" y="388892"/>
            <a:ext cx="837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" name="Google Shape;17;p2"/>
          <p:cNvSpPr txBox="1">
            <a:spLocks noGrp="1"/>
          </p:cNvSpPr>
          <p:nvPr>
            <p:ph type="ctrTitle"/>
          </p:nvPr>
        </p:nvSpPr>
        <p:spPr>
          <a:xfrm>
            <a:off x="713100" y="1225950"/>
            <a:ext cx="5792100" cy="269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igshot One"/>
              <a:buNone/>
              <a:defRPr sz="7700">
                <a:latin typeface="Bigshot One"/>
                <a:ea typeface="Bigshot One"/>
                <a:cs typeface="Bigshot One"/>
                <a:sym typeface="Bigshot On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ubTitle" idx="1"/>
          </p:nvPr>
        </p:nvSpPr>
        <p:spPr>
          <a:xfrm>
            <a:off x="5364400" y="3594700"/>
            <a:ext cx="2973000" cy="92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잘린 위쪽 모서리 8">
            <a:extLst>
              <a:ext uri="{FF2B5EF4-FFF2-40B4-BE49-F238E27FC236}">
                <a16:creationId xmlns:a16="http://schemas.microsoft.com/office/drawing/2014/main" id="{93E7EC40-239A-44C9-A7F5-1458E634E464}"/>
              </a:ext>
            </a:extLst>
          </p:cNvPr>
          <p:cNvSpPr/>
          <p:nvPr userDrawn="1"/>
        </p:nvSpPr>
        <p:spPr>
          <a:xfrm>
            <a:off x="1" y="1017600"/>
            <a:ext cx="9914374" cy="4125900"/>
          </a:xfrm>
          <a:prstGeom prst="snip2SameRect">
            <a:avLst/>
          </a:prstGeom>
          <a:solidFill>
            <a:schemeClr val="accent6">
              <a:lumMod val="95000"/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9" name="Google Shape;29;p4"/>
          <p:cNvCxnSpPr/>
          <p:nvPr/>
        </p:nvCxnSpPr>
        <p:spPr>
          <a:xfrm rot="10800000">
            <a:off x="-95435" y="250463"/>
            <a:ext cx="46002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" name="Google Shape;30;p4"/>
          <p:cNvCxnSpPr/>
          <p:nvPr/>
        </p:nvCxnSpPr>
        <p:spPr>
          <a:xfrm rot="10800000">
            <a:off x="-95400" y="388892"/>
            <a:ext cx="12417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1" name="Google Shape;31;p4"/>
          <p:cNvSpPr txBox="1">
            <a:spLocks noGrp="1"/>
          </p:cNvSpPr>
          <p:nvPr>
            <p:ph type="body" idx="1"/>
          </p:nvPr>
        </p:nvSpPr>
        <p:spPr>
          <a:xfrm>
            <a:off x="720000" y="1215752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 sz="1250">
                <a:solidFill>
                  <a:srgbClr val="434343"/>
                </a:solidFill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cxnSp>
        <p:nvCxnSpPr>
          <p:cNvPr id="32" name="Google Shape;32;p4"/>
          <p:cNvCxnSpPr/>
          <p:nvPr/>
        </p:nvCxnSpPr>
        <p:spPr>
          <a:xfrm>
            <a:off x="3280474" y="4893038"/>
            <a:ext cx="6633900" cy="0"/>
          </a:xfrm>
          <a:prstGeom prst="straightConnector1">
            <a:avLst/>
          </a:prstGeom>
          <a:noFill/>
          <a:ln w="28575" cap="flat" cmpd="sng">
            <a:solidFill>
              <a:srgbClr val="30292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" name="Google Shape;33;p4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4" name="Google Shape;104;p14"/>
          <p:cNvCxnSpPr/>
          <p:nvPr/>
        </p:nvCxnSpPr>
        <p:spPr>
          <a:xfrm rot="10800000">
            <a:off x="-95435" y="250463"/>
            <a:ext cx="46002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5" name="Google Shape;105;p14"/>
          <p:cNvCxnSpPr/>
          <p:nvPr/>
        </p:nvCxnSpPr>
        <p:spPr>
          <a:xfrm rot="10800000">
            <a:off x="-95400" y="388892"/>
            <a:ext cx="12417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6" name="Google Shape;106;p14"/>
          <p:cNvSpPr txBox="1">
            <a:spLocks noGrp="1"/>
          </p:cNvSpPr>
          <p:nvPr>
            <p:ph type="title"/>
          </p:nvPr>
        </p:nvSpPr>
        <p:spPr>
          <a:xfrm>
            <a:off x="1426675" y="1953622"/>
            <a:ext cx="2505600" cy="3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25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4"/>
          <p:cNvSpPr txBox="1">
            <a:spLocks noGrp="1"/>
          </p:cNvSpPr>
          <p:nvPr>
            <p:ph type="title" idx="2"/>
          </p:nvPr>
        </p:nvSpPr>
        <p:spPr>
          <a:xfrm>
            <a:off x="5211701" y="1953622"/>
            <a:ext cx="2505600" cy="3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25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4"/>
          <p:cNvSpPr txBox="1">
            <a:spLocks noGrp="1"/>
          </p:cNvSpPr>
          <p:nvPr>
            <p:ph type="subTitle" idx="1"/>
          </p:nvPr>
        </p:nvSpPr>
        <p:spPr>
          <a:xfrm>
            <a:off x="4998950" y="2581475"/>
            <a:ext cx="2931300" cy="10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 b="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09" name="Google Shape;109;p14"/>
          <p:cNvSpPr txBox="1">
            <a:spLocks noGrp="1"/>
          </p:cNvSpPr>
          <p:nvPr>
            <p:ph type="subTitle" idx="3"/>
          </p:nvPr>
        </p:nvSpPr>
        <p:spPr>
          <a:xfrm>
            <a:off x="1213900" y="2581475"/>
            <a:ext cx="2931300" cy="10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 b="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0" name="Google Shape;110;p14"/>
          <p:cNvSpPr txBox="1">
            <a:spLocks noGrp="1"/>
          </p:cNvSpPr>
          <p:nvPr>
            <p:ph type="title" idx="4"/>
          </p:nvPr>
        </p:nvSpPr>
        <p:spPr>
          <a:xfrm>
            <a:off x="720000" y="539400"/>
            <a:ext cx="7704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cxnSp>
        <p:nvCxnSpPr>
          <p:cNvPr id="111" name="Google Shape;111;p14"/>
          <p:cNvCxnSpPr/>
          <p:nvPr/>
        </p:nvCxnSpPr>
        <p:spPr>
          <a:xfrm>
            <a:off x="3280474" y="4893038"/>
            <a:ext cx="6633900" cy="0"/>
          </a:xfrm>
          <a:prstGeom prst="straightConnector1">
            <a:avLst/>
          </a:prstGeom>
          <a:noFill/>
          <a:ln w="28575" cap="flat" cmpd="sng">
            <a:solidFill>
              <a:srgbClr val="302926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Google Shape;231;p27"/>
          <p:cNvPicPr preferRelativeResize="0"/>
          <p:nvPr/>
        </p:nvPicPr>
        <p:blipFill rotWithShape="1">
          <a:blip r:embed="rId2">
            <a:alphaModFix/>
          </a:blip>
          <a:srcRect l="4838" t="6383" r="4892" b="5804"/>
          <a:stretch/>
        </p:blipFill>
        <p:spPr>
          <a:xfrm>
            <a:off x="0" y="0"/>
            <a:ext cx="9144003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2" name="Google Shape;232;p27"/>
          <p:cNvCxnSpPr/>
          <p:nvPr/>
        </p:nvCxnSpPr>
        <p:spPr>
          <a:xfrm rot="10800000">
            <a:off x="-95435" y="250463"/>
            <a:ext cx="46002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3" name="Google Shape;233;p27"/>
          <p:cNvCxnSpPr/>
          <p:nvPr/>
        </p:nvCxnSpPr>
        <p:spPr>
          <a:xfrm rot="10800000">
            <a:off x="-95400" y="388892"/>
            <a:ext cx="12417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4" name="Google Shape;234;p27"/>
          <p:cNvCxnSpPr/>
          <p:nvPr/>
        </p:nvCxnSpPr>
        <p:spPr>
          <a:xfrm>
            <a:off x="3280474" y="4893038"/>
            <a:ext cx="6633900" cy="0"/>
          </a:xfrm>
          <a:prstGeom prst="straightConnector1">
            <a:avLst/>
          </a:prstGeom>
          <a:noFill/>
          <a:ln w="28575" cap="flat" cmpd="sng">
            <a:solidFill>
              <a:srgbClr val="302926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tx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igshot One"/>
              <a:buNone/>
              <a:defRPr sz="3500">
                <a:solidFill>
                  <a:schemeClr val="dk1"/>
                </a:solidFill>
                <a:latin typeface="Bigshot One"/>
                <a:ea typeface="Bigshot One"/>
                <a:cs typeface="Bigshot One"/>
                <a:sym typeface="Bigshot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○"/>
              <a:def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■"/>
              <a:def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○"/>
              <a:def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■"/>
              <a:def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○"/>
              <a:def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libri"/>
              <a:buChar char="■"/>
              <a:def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8" r:id="rId3"/>
    <p:sldLayoutId id="2147483660" r:id="rId4"/>
    <p:sldLayoutId id="2147483673" r:id="rId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ocker.com/pricing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landscape.cncf.io/card-mode?category=container-registry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hyperlink" Target="https://www.cncf.io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cloud.google.com/container-registry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ncloud.com/product/compute/containerRegistry" TargetMode="External"/><Relationship Id="rId5" Type="http://schemas.openxmlformats.org/officeDocument/2006/relationships/hyperlink" Target="https://azure.microsoft.com/en-us/services/container-registry/#overview" TargetMode="External"/><Relationship Id="rId4" Type="http://schemas.openxmlformats.org/officeDocument/2006/relationships/hyperlink" Target="https://aws.amazon.com/ko/ecr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docker.com/blog/what-is-containerd-runtime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kubernetes.io/blog/2018/05/24/kubernetes-containerd-integration-goes-ga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cs.microsoft.com/ko-kr/dotnet/architecture/microservices/container-docker-introduction/docker-defined#a-simple-analogy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hyperlink" Target="https://www.alpinelinux.org/about/" TargetMode="External"/><Relationship Id="rId4" Type="http://schemas.openxmlformats.org/officeDocument/2006/relationships/hyperlink" Target="https://rokrokss.com/post/2019/10/17/%EB%8F%84%EC%BB%A4-Docker-%EC%A0%95%EB%A6%AC.html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yscore.sejong.ac.kr/~woongbak/publications/DJ26.pdf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hyperlink" Target="https://deview.kr/data/deview/session/attach/1400_T3_%E1%84%89%E1%85%B5%E1%86%B7%E1%84%8C%E1%85%A2%E1%84%92%E1%85%AE%E1%86%AB_Container%E1%84%87%E1%85%A9%E1%84%8B%E1%85%A1%E1%86%AB%E1%84%8B%E1%85%B5%E1%84%8B%E1%85%A3%E1%84%80%E1%85%B5(docker,kubernetes).pdf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hyperlink" Target="https://azure.microsoft.com/ko-kr/updates/azure-container-service-will-retire-on-january-31-2020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azure.microsoft.com/ko-kr/updates/azure-container-service-will-retire-on-january-31-2020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/>
          <p:cNvSpPr txBox="1">
            <a:spLocks noGrp="1"/>
          </p:cNvSpPr>
          <p:nvPr>
            <p:ph type="ctrTitle"/>
          </p:nvPr>
        </p:nvSpPr>
        <p:spPr>
          <a:xfrm>
            <a:off x="713100" y="1225950"/>
            <a:ext cx="5792100" cy="269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Docker </a:t>
            </a:r>
            <a:br>
              <a:rPr lang="en-US" dirty="0"/>
            </a:br>
            <a:r>
              <a:rPr lang="en-US" dirty="0"/>
              <a:t>Kubernetes</a:t>
            </a:r>
            <a:endParaRPr dirty="0"/>
          </a:p>
        </p:txBody>
      </p:sp>
      <p:pic>
        <p:nvPicPr>
          <p:cNvPr id="1026" name="Picture 2" descr="Docker-Logo_Horizontel_279x131">
            <a:extLst>
              <a:ext uri="{FF2B5EF4-FFF2-40B4-BE49-F238E27FC236}">
                <a16:creationId xmlns:a16="http://schemas.microsoft.com/office/drawing/2014/main" id="{0B98732A-B1F7-9B46-8042-1A6D16B615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8289" y="908050"/>
            <a:ext cx="3543300" cy="1663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kuberneteslogo">
            <a:extLst>
              <a:ext uri="{FF2B5EF4-FFF2-40B4-BE49-F238E27FC236}">
                <a16:creationId xmlns:a16="http://schemas.microsoft.com/office/drawing/2014/main" id="{C40ADF9E-73F4-4A41-972F-E7954B8E42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8949" y="1803507"/>
            <a:ext cx="3048000" cy="231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6AD1B4AC-EE27-434C-8AE6-1ECB54A6BF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616C85-8AFA-4EF8-B1F9-4A5D29EE6D87}"/>
              </a:ext>
            </a:extLst>
          </p:cNvPr>
          <p:cNvSpPr txBox="1"/>
          <p:nvPr/>
        </p:nvSpPr>
        <p:spPr>
          <a:xfrm>
            <a:off x="0" y="4927066"/>
            <a:ext cx="796612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kumimoji="1" lang="en-US" altLang="ko-Kore-KR" sz="700" dirty="0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https://www.docker.com/pricing</a:t>
            </a:r>
            <a:endParaRPr kumimoji="1" lang="en" altLang="ko-Kore-KR" sz="700" dirty="0">
              <a:solidFill>
                <a:srgbClr val="0070C0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120D14C-51A9-4ABA-B871-08A0E9B89F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000" y="991215"/>
            <a:ext cx="7918704" cy="3677862"/>
          </a:xfrm>
          <a:prstGeom prst="rect">
            <a:avLst/>
          </a:prstGeom>
        </p:spPr>
      </p:pic>
      <p:sp>
        <p:nvSpPr>
          <p:cNvPr id="8" name="Google Shape;315;p33">
            <a:extLst>
              <a:ext uri="{FF2B5EF4-FFF2-40B4-BE49-F238E27FC236}">
                <a16:creationId xmlns:a16="http://schemas.microsoft.com/office/drawing/2014/main" id="{AD13834A-BFD5-4FF4-8D3C-74FBCEBBC47E}"/>
              </a:ext>
            </a:extLst>
          </p:cNvPr>
          <p:cNvSpPr txBox="1"/>
          <p:nvPr/>
        </p:nvSpPr>
        <p:spPr>
          <a:xfrm>
            <a:off x="5806486" y="105563"/>
            <a:ext cx="2678400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100" b="1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Docker Overview</a:t>
            </a:r>
            <a:endParaRPr sz="1100" b="1" dirty="0">
              <a:solidFill>
                <a:srgbClr val="0070C0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Nunito"/>
              <a:sym typeface="Nunito"/>
            </a:endParaRPr>
          </a:p>
        </p:txBody>
      </p:sp>
      <p:sp>
        <p:nvSpPr>
          <p:cNvPr id="10" name="Google Shape;481;p40">
            <a:extLst>
              <a:ext uri="{FF2B5EF4-FFF2-40B4-BE49-F238E27FC236}">
                <a16:creationId xmlns:a16="http://schemas.microsoft.com/office/drawing/2014/main" id="{E4CABF7D-D5AA-4645-BC7B-DB9809625F23}"/>
              </a:ext>
            </a:extLst>
          </p:cNvPr>
          <p:cNvSpPr txBox="1">
            <a:spLocks/>
          </p:cNvSpPr>
          <p:nvPr/>
        </p:nvSpPr>
        <p:spPr>
          <a:xfrm>
            <a:off x="209643" y="539400"/>
            <a:ext cx="8742556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igshot One"/>
              <a:buNone/>
              <a:defRPr sz="3500" b="0" i="0" u="none" strike="noStrike" cap="none">
                <a:solidFill>
                  <a:schemeClr val="dk1"/>
                </a:solidFill>
                <a:latin typeface="Bigshot One"/>
                <a:ea typeface="Bigshot One"/>
                <a:cs typeface="Bigshot One"/>
                <a:sym typeface="Bigshot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lvl="1"/>
            <a:r>
              <a:rPr lang="ko-KR" altLang="en-US" sz="2000" b="1" dirty="0" err="1">
                <a:solidFill>
                  <a:srgbClr val="0070C0"/>
                </a:solidFill>
                <a:latin typeface="+mn-lt"/>
                <a:ea typeface="+mn-ea"/>
              </a:rPr>
              <a:t>도커</a:t>
            </a:r>
            <a:r>
              <a:rPr lang="ko-KR" altLang="en-US" sz="2000" b="1" dirty="0">
                <a:solidFill>
                  <a:srgbClr val="0070C0"/>
                </a:solidFill>
                <a:latin typeface="+mn-lt"/>
                <a:ea typeface="+mn-ea"/>
              </a:rPr>
              <a:t> 허브</a:t>
            </a:r>
          </a:p>
        </p:txBody>
      </p:sp>
    </p:spTree>
    <p:extLst>
      <p:ext uri="{BB962C8B-B14F-4D97-AF65-F5344CB8AC3E}">
        <p14:creationId xmlns:p14="http://schemas.microsoft.com/office/powerpoint/2010/main" val="40387189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40"/>
          <p:cNvSpPr txBox="1"/>
          <p:nvPr/>
        </p:nvSpPr>
        <p:spPr>
          <a:xfrm flipH="1">
            <a:off x="659112" y="4748138"/>
            <a:ext cx="2678400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616C85-8AFA-4EF8-B1F9-4A5D29EE6D87}"/>
              </a:ext>
            </a:extLst>
          </p:cNvPr>
          <p:cNvSpPr txBox="1"/>
          <p:nvPr/>
        </p:nvSpPr>
        <p:spPr>
          <a:xfrm>
            <a:off x="0" y="4830304"/>
            <a:ext cx="79661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kumimoji="1" lang="en-US" altLang="ko-Kore-KR" sz="700" dirty="0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https://landscape.cncf.io/card-mode?category=container-registry</a:t>
            </a:r>
            <a:endParaRPr kumimoji="1" lang="en-US" altLang="ko-Kore-KR" sz="700" dirty="0">
              <a:solidFill>
                <a:srgbClr val="0070C0"/>
              </a:solidFill>
            </a:endParaRPr>
          </a:p>
          <a:p>
            <a:pPr marL="228600" indent="-228600">
              <a:buAutoNum type="arabicPeriod"/>
            </a:pPr>
            <a:r>
              <a:rPr kumimoji="1" lang="en-US" altLang="ko-Kore-KR" sz="700" dirty="0">
                <a:solidFill>
                  <a:srgbClr val="0070C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https://www.cncf.io/</a:t>
            </a:r>
            <a:endParaRPr kumimoji="1" lang="en" altLang="ko-Kore-KR" sz="700" dirty="0">
              <a:solidFill>
                <a:srgbClr val="0070C0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91DFD81-15C6-470C-8329-58E03F702B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872175"/>
            <a:ext cx="9144000" cy="153631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3AFFCFBE-10EF-4BBD-8D9A-0A45094B95A8}"/>
              </a:ext>
            </a:extLst>
          </p:cNvPr>
          <p:cNvSpPr/>
          <p:nvPr/>
        </p:nvSpPr>
        <p:spPr>
          <a:xfrm>
            <a:off x="2528316" y="1810512"/>
            <a:ext cx="1184148" cy="16550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Google Shape;315;p33">
            <a:extLst>
              <a:ext uri="{FF2B5EF4-FFF2-40B4-BE49-F238E27FC236}">
                <a16:creationId xmlns:a16="http://schemas.microsoft.com/office/drawing/2014/main" id="{4D975B72-A1AF-4711-A5A6-C8018E90760C}"/>
              </a:ext>
            </a:extLst>
          </p:cNvPr>
          <p:cNvSpPr txBox="1"/>
          <p:nvPr/>
        </p:nvSpPr>
        <p:spPr>
          <a:xfrm>
            <a:off x="5806486" y="105563"/>
            <a:ext cx="2678400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100" b="1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Docker Overview</a:t>
            </a:r>
            <a:endParaRPr sz="1100" b="1" dirty="0">
              <a:solidFill>
                <a:srgbClr val="0070C0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Nunito"/>
              <a:sym typeface="Nunito"/>
            </a:endParaRPr>
          </a:p>
        </p:txBody>
      </p:sp>
      <p:sp>
        <p:nvSpPr>
          <p:cNvPr id="14" name="Google Shape;481;p40">
            <a:extLst>
              <a:ext uri="{FF2B5EF4-FFF2-40B4-BE49-F238E27FC236}">
                <a16:creationId xmlns:a16="http://schemas.microsoft.com/office/drawing/2014/main" id="{0A865190-3AB4-47D6-A04C-162DB32E0AB3}"/>
              </a:ext>
            </a:extLst>
          </p:cNvPr>
          <p:cNvSpPr txBox="1">
            <a:spLocks/>
          </p:cNvSpPr>
          <p:nvPr/>
        </p:nvSpPr>
        <p:spPr>
          <a:xfrm>
            <a:off x="209643" y="539400"/>
            <a:ext cx="8742556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igshot One"/>
              <a:buNone/>
              <a:defRPr sz="3500" b="0" i="0" u="none" strike="noStrike" cap="none">
                <a:solidFill>
                  <a:schemeClr val="dk1"/>
                </a:solidFill>
                <a:latin typeface="Bigshot One"/>
                <a:ea typeface="Bigshot One"/>
                <a:cs typeface="Bigshot One"/>
                <a:sym typeface="Bigshot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lvl="1"/>
            <a:r>
              <a:rPr lang="ko-KR" altLang="en-US" sz="2000" b="1" dirty="0" err="1">
                <a:solidFill>
                  <a:srgbClr val="0070C0"/>
                </a:solidFill>
                <a:latin typeface="+mn-lt"/>
                <a:ea typeface="+mn-ea"/>
              </a:rPr>
              <a:t>도커</a:t>
            </a:r>
            <a:r>
              <a:rPr lang="ko-KR" altLang="en-US" sz="2000" b="1" dirty="0">
                <a:solidFill>
                  <a:srgbClr val="0070C0"/>
                </a:solidFill>
                <a:latin typeface="+mn-lt"/>
                <a:ea typeface="+mn-ea"/>
              </a:rPr>
              <a:t> </a:t>
            </a:r>
            <a:r>
              <a:rPr lang="en-US" altLang="ko-KR" sz="2000" b="1" dirty="0">
                <a:solidFill>
                  <a:srgbClr val="0070C0"/>
                </a:solidFill>
                <a:latin typeface="+mn-lt"/>
                <a:ea typeface="+mn-ea"/>
              </a:rPr>
              <a:t>Registry</a:t>
            </a:r>
            <a:endParaRPr lang="ko-KR" altLang="en-US" sz="2000" b="1" dirty="0">
              <a:solidFill>
                <a:srgbClr val="0070C0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584223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40"/>
          <p:cNvSpPr txBox="1"/>
          <p:nvPr/>
        </p:nvSpPr>
        <p:spPr>
          <a:xfrm flipH="1">
            <a:off x="659112" y="4748138"/>
            <a:ext cx="2678400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137255-A40B-40FD-AB9E-302EC074DE78}"/>
              </a:ext>
            </a:extLst>
          </p:cNvPr>
          <p:cNvSpPr txBox="1"/>
          <p:nvPr/>
        </p:nvSpPr>
        <p:spPr>
          <a:xfrm>
            <a:off x="720000" y="1161637"/>
            <a:ext cx="77040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Google Container Registry(GCR)</a:t>
            </a:r>
          </a:p>
          <a:p>
            <a:r>
              <a:rPr lang="en-US" altLang="ko-KR" sz="1000" dirty="0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https://cloud.google.com/container-registry</a:t>
            </a:r>
            <a:endParaRPr lang="en-US" altLang="ko-KR" sz="1000" dirty="0">
              <a:solidFill>
                <a:srgbClr val="0070C0"/>
              </a:solidFill>
            </a:endParaRPr>
          </a:p>
          <a:p>
            <a:endParaRPr lang="en-US" altLang="ko-KR" sz="1000" dirty="0"/>
          </a:p>
          <a:p>
            <a:endParaRPr lang="en-US" altLang="ko-KR" sz="1000" dirty="0"/>
          </a:p>
          <a:p>
            <a:r>
              <a:rPr lang="en-US" altLang="ko-KR" sz="1000" dirty="0"/>
              <a:t>Amazon Elastic Container Registry(Amazon ECR)</a:t>
            </a:r>
          </a:p>
          <a:p>
            <a:r>
              <a:rPr lang="en-US" altLang="ko-KR" sz="1000" dirty="0">
                <a:solidFill>
                  <a:srgbClr val="0070C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https://aws.amazon.com/ko/ecr/</a:t>
            </a:r>
            <a:endParaRPr lang="en-US" altLang="ko-KR" sz="1000" dirty="0">
              <a:solidFill>
                <a:srgbClr val="0070C0"/>
              </a:solidFill>
            </a:endParaRPr>
          </a:p>
          <a:p>
            <a:endParaRPr lang="en-US" altLang="ko-KR" sz="1000" dirty="0"/>
          </a:p>
          <a:p>
            <a:endParaRPr lang="en-US" altLang="ko-KR" sz="1000" dirty="0"/>
          </a:p>
          <a:p>
            <a:r>
              <a:rPr lang="en-US" altLang="ko-KR" sz="1000" dirty="0"/>
              <a:t>Azure Container Registry(ACR)</a:t>
            </a:r>
          </a:p>
          <a:p>
            <a:r>
              <a:rPr lang="en-US" altLang="ko-KR" sz="1000" dirty="0">
                <a:solidFill>
                  <a:srgbClr val="0070C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https://azure.microsoft.com/en-us/services/container-registry/#overview</a:t>
            </a:r>
            <a:endParaRPr lang="en-US" altLang="ko-KR" sz="1000" dirty="0">
              <a:solidFill>
                <a:srgbClr val="0070C0"/>
              </a:solidFill>
            </a:endParaRPr>
          </a:p>
          <a:p>
            <a:endParaRPr lang="en-US" altLang="ko-KR" sz="1000" dirty="0"/>
          </a:p>
          <a:p>
            <a:endParaRPr lang="en-US" altLang="ko-KR" sz="1000" dirty="0"/>
          </a:p>
          <a:p>
            <a:r>
              <a:rPr lang="en-US" altLang="ko-KR" sz="1000" dirty="0"/>
              <a:t>NAVER Cloud Container Registry</a:t>
            </a:r>
            <a:br>
              <a:rPr lang="en-US" altLang="ko-KR" sz="1000" dirty="0"/>
            </a:br>
            <a:r>
              <a:rPr lang="en-US" altLang="ko-KR" sz="1000" dirty="0">
                <a:solidFill>
                  <a:srgbClr val="0070C0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https://www.ncloud.com/product/compute/containerRegistry</a:t>
            </a:r>
            <a:endParaRPr lang="en-US" altLang="ko-KR" sz="1000" dirty="0">
              <a:solidFill>
                <a:srgbClr val="0070C0"/>
              </a:solidFill>
            </a:endParaRPr>
          </a:p>
          <a:p>
            <a:endParaRPr lang="en-US" altLang="ko-KR" sz="1000" dirty="0"/>
          </a:p>
          <a:p>
            <a:endParaRPr lang="ko-KR" altLang="en-US" sz="1000" dirty="0"/>
          </a:p>
        </p:txBody>
      </p:sp>
      <p:sp>
        <p:nvSpPr>
          <p:cNvPr id="7" name="Google Shape;315;p33">
            <a:extLst>
              <a:ext uri="{FF2B5EF4-FFF2-40B4-BE49-F238E27FC236}">
                <a16:creationId xmlns:a16="http://schemas.microsoft.com/office/drawing/2014/main" id="{BDC9C487-38B7-4ACB-BE0B-4D6604C74C96}"/>
              </a:ext>
            </a:extLst>
          </p:cNvPr>
          <p:cNvSpPr txBox="1"/>
          <p:nvPr/>
        </p:nvSpPr>
        <p:spPr>
          <a:xfrm>
            <a:off x="5806486" y="105563"/>
            <a:ext cx="2678400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100" b="1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Docker Overview</a:t>
            </a:r>
            <a:endParaRPr sz="1100" b="1" dirty="0">
              <a:solidFill>
                <a:srgbClr val="0070C0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Nunito"/>
              <a:sym typeface="Nunito"/>
            </a:endParaRPr>
          </a:p>
        </p:txBody>
      </p:sp>
      <p:sp>
        <p:nvSpPr>
          <p:cNvPr id="10" name="Google Shape;481;p40">
            <a:extLst>
              <a:ext uri="{FF2B5EF4-FFF2-40B4-BE49-F238E27FC236}">
                <a16:creationId xmlns:a16="http://schemas.microsoft.com/office/drawing/2014/main" id="{D560BA81-A43C-4566-B135-EDA992C6AA10}"/>
              </a:ext>
            </a:extLst>
          </p:cNvPr>
          <p:cNvSpPr txBox="1">
            <a:spLocks/>
          </p:cNvSpPr>
          <p:nvPr/>
        </p:nvSpPr>
        <p:spPr>
          <a:xfrm>
            <a:off x="209643" y="539400"/>
            <a:ext cx="8742556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igshot One"/>
              <a:buNone/>
              <a:defRPr sz="3500" b="0" i="0" u="none" strike="noStrike" cap="none">
                <a:solidFill>
                  <a:schemeClr val="dk1"/>
                </a:solidFill>
                <a:latin typeface="Bigshot One"/>
                <a:ea typeface="Bigshot One"/>
                <a:cs typeface="Bigshot One"/>
                <a:sym typeface="Bigshot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lvl="1"/>
            <a:r>
              <a:rPr lang="en-US" altLang="ko-KR" sz="2000" b="1" dirty="0">
                <a:solidFill>
                  <a:srgbClr val="0070C0"/>
                </a:solidFill>
                <a:latin typeface="+mn-lt"/>
                <a:ea typeface="+mn-ea"/>
              </a:rPr>
              <a:t>Public Cloud Registry</a:t>
            </a:r>
            <a:endParaRPr lang="ko-KR" altLang="en-US" sz="2000" b="1" dirty="0">
              <a:solidFill>
                <a:srgbClr val="0070C0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590380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40"/>
          <p:cNvSpPr txBox="1"/>
          <p:nvPr/>
        </p:nvSpPr>
        <p:spPr>
          <a:xfrm flipH="1">
            <a:off x="659112" y="4748138"/>
            <a:ext cx="2678400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137255-A40B-40FD-AB9E-302EC074DE78}"/>
              </a:ext>
            </a:extLst>
          </p:cNvPr>
          <p:cNvSpPr txBox="1"/>
          <p:nvPr/>
        </p:nvSpPr>
        <p:spPr>
          <a:xfrm>
            <a:off x="720000" y="1161637"/>
            <a:ext cx="7704000" cy="29392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Docker Engine</a:t>
            </a:r>
          </a:p>
          <a:p>
            <a:endParaRPr lang="en-US" altLang="ko-KR" sz="1000" dirty="0"/>
          </a:p>
          <a:p>
            <a:pPr marL="171450" indent="-171450">
              <a:buFontTx/>
              <a:buChar char="-"/>
            </a:pPr>
            <a:r>
              <a:rPr lang="ko-KR" altLang="en-US" sz="1000" dirty="0"/>
              <a:t>컨테이너를 빌드하고</a:t>
            </a:r>
            <a:r>
              <a:rPr lang="en-US" altLang="ko-KR" sz="1000" dirty="0"/>
              <a:t>, </a:t>
            </a:r>
            <a:r>
              <a:rPr lang="ko-KR" altLang="en-US" sz="1000" dirty="0"/>
              <a:t>실행하고 거기에 네트워크</a:t>
            </a:r>
            <a:r>
              <a:rPr lang="en-US" altLang="ko-KR" sz="1000" dirty="0"/>
              <a:t>, </a:t>
            </a:r>
            <a:br>
              <a:rPr lang="en-US" altLang="ko-KR" sz="1000" dirty="0"/>
            </a:br>
            <a:r>
              <a:rPr lang="ko-KR" altLang="en-US" sz="1000" dirty="0"/>
              <a:t>스토리지</a:t>
            </a:r>
            <a:r>
              <a:rPr lang="en-US" altLang="ko-KR" sz="1000" dirty="0"/>
              <a:t>, CLI</a:t>
            </a:r>
            <a:r>
              <a:rPr lang="ko-KR" altLang="en-US" sz="1000" dirty="0"/>
              <a:t>까지 제공</a:t>
            </a:r>
            <a:endParaRPr lang="en-US" altLang="ko-KR" sz="1000" dirty="0"/>
          </a:p>
          <a:p>
            <a:pPr marL="171450" indent="-171450">
              <a:buFontTx/>
              <a:buChar char="-"/>
            </a:pPr>
            <a:r>
              <a:rPr lang="en-US" altLang="ko-KR" sz="1000" dirty="0"/>
              <a:t>Monolithic </a:t>
            </a:r>
            <a:r>
              <a:rPr lang="ko-KR" altLang="en-US" sz="1000" dirty="0"/>
              <a:t>아키텍처로 개발되어 여러가지 패키지가 </a:t>
            </a:r>
            <a:br>
              <a:rPr lang="en-US" altLang="ko-KR" sz="1000" dirty="0"/>
            </a:br>
            <a:r>
              <a:rPr lang="ko-KR" altLang="en-US" sz="1000" dirty="0"/>
              <a:t>함께 묶이다 보니 여러 불편한 점들이 발생</a:t>
            </a:r>
            <a:endParaRPr lang="en-US" altLang="ko-KR" sz="1000" dirty="0"/>
          </a:p>
          <a:p>
            <a:pPr marL="171450" indent="-171450">
              <a:buFontTx/>
              <a:buChar char="-"/>
            </a:pPr>
            <a:r>
              <a:rPr lang="ko-KR" altLang="en-US" sz="1000" dirty="0"/>
              <a:t>이러한 환경에서 여러 사람들이 패키지 개발이 </a:t>
            </a:r>
            <a:r>
              <a:rPr lang="ko-KR" altLang="en-US" sz="1000" dirty="0" err="1"/>
              <a:t>어려워짐</a:t>
            </a:r>
            <a:endParaRPr lang="en-US" altLang="ko-KR" sz="1000" dirty="0"/>
          </a:p>
          <a:p>
            <a:pPr marL="171450" indent="-171450">
              <a:buFontTx/>
              <a:buChar char="-"/>
            </a:pPr>
            <a:r>
              <a:rPr lang="ko-KR" altLang="en-US" sz="1000" dirty="0"/>
              <a:t>새로운 표준이 필요하게 됨</a:t>
            </a:r>
            <a:endParaRPr lang="en-US" altLang="ko-KR" sz="1000" dirty="0"/>
          </a:p>
          <a:p>
            <a:pPr marL="171450" indent="-171450">
              <a:buFontTx/>
              <a:buChar char="-"/>
            </a:pPr>
            <a:endParaRPr lang="en-US" altLang="ko-KR" sz="1000" dirty="0"/>
          </a:p>
          <a:p>
            <a:r>
              <a:rPr lang="en-US" altLang="ko-KR" sz="1000" dirty="0"/>
              <a:t>OCI(</a:t>
            </a:r>
            <a:r>
              <a:rPr lang="en-US" altLang="ko-KR" sz="1100" b="0" i="0" dirty="0">
                <a:effectLst/>
                <a:latin typeface="-apple-system"/>
              </a:rPr>
              <a:t>Open Container Initiative)</a:t>
            </a:r>
          </a:p>
          <a:p>
            <a:endParaRPr lang="en-US" altLang="ko-KR" sz="1100" dirty="0">
              <a:latin typeface="-apple-system"/>
            </a:endParaRPr>
          </a:p>
          <a:p>
            <a:pPr marL="171450" indent="-171450">
              <a:buFontTx/>
              <a:buChar char="-"/>
            </a:pPr>
            <a:r>
              <a:rPr lang="en-US" altLang="ko-KR" sz="1100" dirty="0">
                <a:latin typeface="-apple-system"/>
              </a:rPr>
              <a:t>Docker Engine</a:t>
            </a:r>
            <a:r>
              <a:rPr lang="ko-KR" altLang="en-US" sz="1100" dirty="0">
                <a:latin typeface="-apple-system"/>
              </a:rPr>
              <a:t>의 </a:t>
            </a:r>
            <a:r>
              <a:rPr lang="en-US" altLang="ko-KR" sz="1100" dirty="0">
                <a:latin typeface="-apple-system"/>
              </a:rPr>
              <a:t>Monolithic </a:t>
            </a:r>
            <a:r>
              <a:rPr lang="ko-KR" altLang="en-US" sz="1100" dirty="0">
                <a:latin typeface="-apple-system"/>
              </a:rPr>
              <a:t>환경을 극복하기 위한 </a:t>
            </a:r>
            <a:br>
              <a:rPr lang="en-US" altLang="ko-KR" sz="1100" dirty="0">
                <a:latin typeface="-apple-system"/>
              </a:rPr>
            </a:br>
            <a:r>
              <a:rPr lang="en-US" altLang="ko-KR" sz="1100" dirty="0">
                <a:latin typeface="-apple-system"/>
              </a:rPr>
              <a:t>Container Runtime </a:t>
            </a:r>
            <a:r>
              <a:rPr lang="ko-KR" altLang="en-US" sz="1100" dirty="0">
                <a:latin typeface="-apple-system"/>
              </a:rPr>
              <a:t>표준</a:t>
            </a:r>
            <a:endParaRPr lang="en-US" altLang="ko-KR" sz="1100" dirty="0">
              <a:latin typeface="-apple-system"/>
            </a:endParaRPr>
          </a:p>
          <a:p>
            <a:pPr marL="171450" indent="-171450">
              <a:buFontTx/>
              <a:buChar char="-"/>
            </a:pPr>
            <a:r>
              <a:rPr lang="en-US" altLang="ko-KR" sz="1100" dirty="0">
                <a:latin typeface="-apple-system"/>
              </a:rPr>
              <a:t>OCI </a:t>
            </a:r>
            <a:r>
              <a:rPr lang="ko-KR" altLang="en-US" sz="1100" dirty="0">
                <a:latin typeface="-apple-system"/>
              </a:rPr>
              <a:t>표준으로 만들어진 </a:t>
            </a:r>
            <a:r>
              <a:rPr lang="en-US" altLang="ko-KR" sz="1100" dirty="0">
                <a:latin typeface="-apple-system"/>
              </a:rPr>
              <a:t>Container Runtime</a:t>
            </a:r>
            <a:r>
              <a:rPr lang="ko-KR" altLang="en-US" sz="1100" dirty="0">
                <a:latin typeface="-apple-system"/>
              </a:rPr>
              <a:t>이 </a:t>
            </a:r>
            <a:r>
              <a:rPr lang="en-US" altLang="ko-KR" sz="1100" dirty="0" err="1">
                <a:latin typeface="-apple-system"/>
              </a:rPr>
              <a:t>Containerd</a:t>
            </a:r>
            <a:endParaRPr lang="en-US" altLang="ko-KR" sz="1100" dirty="0">
              <a:latin typeface="-apple-system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/>
              <a:t>현재는 </a:t>
            </a:r>
            <a:r>
              <a:rPr lang="en-US" altLang="ko-KR" sz="1000" dirty="0" err="1"/>
              <a:t>Containerd</a:t>
            </a:r>
            <a:r>
              <a:rPr lang="ko-KR" altLang="en-US" sz="1000" dirty="0"/>
              <a:t>와 </a:t>
            </a:r>
            <a:r>
              <a:rPr lang="en-US" altLang="ko-KR" sz="1000" dirty="0"/>
              <a:t>CRI-O </a:t>
            </a:r>
            <a:r>
              <a:rPr lang="ko-KR" altLang="en-US" sz="1000" dirty="0"/>
              <a:t>두 가지가 가장 널리 사용되고 있음</a:t>
            </a:r>
            <a:endParaRPr lang="en-US" altLang="ko-KR" sz="1000" dirty="0"/>
          </a:p>
          <a:p>
            <a:pPr marL="171450" indent="-171450">
              <a:buFontTx/>
              <a:buChar char="-"/>
            </a:pPr>
            <a:r>
              <a:rPr lang="en-US" altLang="ko-KR" sz="1000" dirty="0" err="1"/>
              <a:t>Containerd</a:t>
            </a:r>
            <a:r>
              <a:rPr lang="ko-KR" altLang="en-US" sz="1000" dirty="0"/>
              <a:t>는 </a:t>
            </a:r>
            <a:r>
              <a:rPr lang="en-US" altLang="ko-KR" sz="1000" dirty="0"/>
              <a:t>Docker Engine</a:t>
            </a:r>
            <a:r>
              <a:rPr lang="ko-KR" altLang="en-US" sz="1000" dirty="0"/>
              <a:t>에 기본으로 탑재되어 사용됨</a:t>
            </a:r>
            <a:r>
              <a:rPr lang="en-US" altLang="ko-KR" sz="1000" dirty="0"/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1000" dirty="0"/>
              <a:t>가벼운 </a:t>
            </a:r>
            <a:r>
              <a:rPr lang="en-US" altLang="ko-KR" sz="1000" dirty="0"/>
              <a:t>Container Runtime</a:t>
            </a:r>
            <a:r>
              <a:rPr lang="ko-KR" altLang="en-US" sz="1000" dirty="0"/>
              <a:t>을 제공하게 됨</a:t>
            </a:r>
            <a:r>
              <a:rPr lang="en-US" altLang="ko-KR" sz="1000" dirty="0"/>
              <a:t> </a:t>
            </a:r>
          </a:p>
          <a:p>
            <a:pPr marL="171450" indent="-171450">
              <a:buFontTx/>
              <a:buChar char="-"/>
            </a:pPr>
            <a:r>
              <a:rPr lang="ko-KR" altLang="en-US" sz="1000" dirty="0" err="1"/>
              <a:t>쿠버네티스</a:t>
            </a:r>
            <a:r>
              <a:rPr lang="ko-KR" altLang="en-US" sz="1000" dirty="0"/>
              <a:t> </a:t>
            </a:r>
            <a:r>
              <a:rPr lang="en-US" altLang="ko-KR" sz="1000" dirty="0"/>
              <a:t>v1.23</a:t>
            </a:r>
            <a:r>
              <a:rPr lang="ko-KR" altLang="en-US" sz="1000" dirty="0"/>
              <a:t>부터 </a:t>
            </a:r>
            <a:r>
              <a:rPr lang="en-US" altLang="ko-KR" sz="1000" dirty="0"/>
              <a:t>Container Runtime</a:t>
            </a:r>
            <a:r>
              <a:rPr lang="ko-KR" altLang="en-US" sz="1000" dirty="0"/>
              <a:t>으로 </a:t>
            </a:r>
            <a:r>
              <a:rPr lang="en-US" altLang="ko-KR" sz="1000" dirty="0"/>
              <a:t>Docker </a:t>
            </a:r>
            <a:r>
              <a:rPr lang="ko-KR" altLang="en-US" sz="1000" dirty="0"/>
              <a:t>지원 중지</a:t>
            </a:r>
            <a:endParaRPr lang="en-US" altLang="ko-KR" sz="10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24F21BB-98FC-482F-92A2-EDEB2909EF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2019" y="1364392"/>
            <a:ext cx="4460758" cy="240349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C283159-083C-4A7A-A072-03E0F67EF869}"/>
              </a:ext>
            </a:extLst>
          </p:cNvPr>
          <p:cNvSpPr txBox="1"/>
          <p:nvPr/>
        </p:nvSpPr>
        <p:spPr>
          <a:xfrm>
            <a:off x="-82433" y="4937909"/>
            <a:ext cx="796612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kumimoji="1" lang="en-US" altLang="ko-Kore-KR" sz="700" dirty="0">
                <a:solidFill>
                  <a:srgbClr val="0070C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https://www.docker.com/blog/what-is-containerd-runtime/</a:t>
            </a:r>
            <a:endParaRPr kumimoji="1" lang="en" altLang="ko-Kore-KR" sz="700" dirty="0">
              <a:solidFill>
                <a:srgbClr val="0070C0"/>
              </a:solidFill>
            </a:endParaRPr>
          </a:p>
        </p:txBody>
      </p:sp>
      <p:sp>
        <p:nvSpPr>
          <p:cNvPr id="11" name="Google Shape;315;p33">
            <a:extLst>
              <a:ext uri="{FF2B5EF4-FFF2-40B4-BE49-F238E27FC236}">
                <a16:creationId xmlns:a16="http://schemas.microsoft.com/office/drawing/2014/main" id="{09C86A51-F2E2-4B53-AABE-EB8BEE5B28D4}"/>
              </a:ext>
            </a:extLst>
          </p:cNvPr>
          <p:cNvSpPr txBox="1"/>
          <p:nvPr/>
        </p:nvSpPr>
        <p:spPr>
          <a:xfrm>
            <a:off x="5806486" y="105563"/>
            <a:ext cx="2678400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100" b="1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Docker Overview</a:t>
            </a:r>
            <a:endParaRPr sz="1100" b="1" dirty="0">
              <a:solidFill>
                <a:srgbClr val="0070C0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Nunito"/>
              <a:sym typeface="Nunito"/>
            </a:endParaRPr>
          </a:p>
        </p:txBody>
      </p:sp>
      <p:sp>
        <p:nvSpPr>
          <p:cNvPr id="12" name="Google Shape;481;p40">
            <a:extLst>
              <a:ext uri="{FF2B5EF4-FFF2-40B4-BE49-F238E27FC236}">
                <a16:creationId xmlns:a16="http://schemas.microsoft.com/office/drawing/2014/main" id="{CD28DAE3-6183-4473-AC13-B964DF326D86}"/>
              </a:ext>
            </a:extLst>
          </p:cNvPr>
          <p:cNvSpPr txBox="1">
            <a:spLocks/>
          </p:cNvSpPr>
          <p:nvPr/>
        </p:nvSpPr>
        <p:spPr>
          <a:xfrm>
            <a:off x="209643" y="539400"/>
            <a:ext cx="8742556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igshot One"/>
              <a:buNone/>
              <a:defRPr sz="3500" b="0" i="0" u="none" strike="noStrike" cap="none">
                <a:solidFill>
                  <a:schemeClr val="dk1"/>
                </a:solidFill>
                <a:latin typeface="Bigshot One"/>
                <a:ea typeface="Bigshot One"/>
                <a:cs typeface="Bigshot One"/>
                <a:sym typeface="Bigshot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lvl="1"/>
            <a:r>
              <a:rPr lang="en-US" altLang="ko-KR" sz="2000" b="1" dirty="0">
                <a:solidFill>
                  <a:srgbClr val="0070C0"/>
                </a:solidFill>
                <a:latin typeface="+mn-lt"/>
                <a:ea typeface="+mn-ea"/>
              </a:rPr>
              <a:t>Docker</a:t>
            </a:r>
            <a:r>
              <a:rPr lang="ko-KR" altLang="en-US" sz="2000" b="1" dirty="0">
                <a:solidFill>
                  <a:srgbClr val="0070C0"/>
                </a:solidFill>
                <a:latin typeface="+mn-lt"/>
                <a:ea typeface="+mn-ea"/>
              </a:rPr>
              <a:t> </a:t>
            </a:r>
            <a:r>
              <a:rPr lang="en-US" altLang="ko-KR" sz="2000" b="1" dirty="0">
                <a:solidFill>
                  <a:srgbClr val="0070C0"/>
                </a:solidFill>
                <a:latin typeface="+mn-lt"/>
                <a:ea typeface="+mn-ea"/>
              </a:rPr>
              <a:t>Engine</a:t>
            </a:r>
            <a:r>
              <a:rPr lang="ko-KR" altLang="en-US" sz="2000" b="1" dirty="0">
                <a:solidFill>
                  <a:srgbClr val="0070C0"/>
                </a:solidFill>
                <a:latin typeface="+mn-lt"/>
                <a:ea typeface="+mn-ea"/>
              </a:rPr>
              <a:t>과 </a:t>
            </a:r>
            <a:r>
              <a:rPr lang="en-US" altLang="ko-KR" sz="2000" b="1" dirty="0" err="1">
                <a:solidFill>
                  <a:srgbClr val="0070C0"/>
                </a:solidFill>
                <a:latin typeface="+mn-lt"/>
                <a:ea typeface="+mn-ea"/>
              </a:rPr>
              <a:t>Containerd</a:t>
            </a:r>
            <a:endParaRPr lang="ko-KR" altLang="en-US" sz="2000" b="1" dirty="0">
              <a:solidFill>
                <a:srgbClr val="0070C0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168781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40"/>
          <p:cNvSpPr txBox="1"/>
          <p:nvPr/>
        </p:nvSpPr>
        <p:spPr>
          <a:xfrm flipH="1">
            <a:off x="659112" y="4748138"/>
            <a:ext cx="2678400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C283159-083C-4A7A-A072-03E0F67EF869}"/>
              </a:ext>
            </a:extLst>
          </p:cNvPr>
          <p:cNvSpPr txBox="1"/>
          <p:nvPr/>
        </p:nvSpPr>
        <p:spPr>
          <a:xfrm>
            <a:off x="-91763" y="4937909"/>
            <a:ext cx="796612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kumimoji="1" lang="en-US" altLang="ko-Kore-KR" sz="700" dirty="0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https://kubernetes.io/blog/2018/05/24/kubernetes-containerd-integration-goes-ga/</a:t>
            </a:r>
            <a:endParaRPr kumimoji="1" lang="en" altLang="ko-Kore-KR" sz="700" dirty="0">
              <a:solidFill>
                <a:srgbClr val="0070C0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F4C6F18-1923-4DD9-A144-AE5A498028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000" y="1208792"/>
            <a:ext cx="3896911" cy="258262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24AB2E6-2A88-4DE5-8FAE-4992ABE905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3064" y="1208792"/>
            <a:ext cx="3571141" cy="2663035"/>
          </a:xfrm>
          <a:prstGeom prst="rect">
            <a:avLst/>
          </a:prstGeom>
        </p:spPr>
      </p:pic>
      <p:sp>
        <p:nvSpPr>
          <p:cNvPr id="11" name="Google Shape;315;p33">
            <a:extLst>
              <a:ext uri="{FF2B5EF4-FFF2-40B4-BE49-F238E27FC236}">
                <a16:creationId xmlns:a16="http://schemas.microsoft.com/office/drawing/2014/main" id="{134514AB-7500-45C9-A305-3986BE427FBA}"/>
              </a:ext>
            </a:extLst>
          </p:cNvPr>
          <p:cNvSpPr txBox="1"/>
          <p:nvPr/>
        </p:nvSpPr>
        <p:spPr>
          <a:xfrm>
            <a:off x="5806486" y="105563"/>
            <a:ext cx="2678400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100" b="1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Docker Overview</a:t>
            </a:r>
            <a:endParaRPr sz="1100" b="1" dirty="0">
              <a:solidFill>
                <a:srgbClr val="0070C0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Nunito"/>
              <a:sym typeface="Nunito"/>
            </a:endParaRPr>
          </a:p>
        </p:txBody>
      </p:sp>
      <p:sp>
        <p:nvSpPr>
          <p:cNvPr id="12" name="Google Shape;481;p40">
            <a:extLst>
              <a:ext uri="{FF2B5EF4-FFF2-40B4-BE49-F238E27FC236}">
                <a16:creationId xmlns:a16="http://schemas.microsoft.com/office/drawing/2014/main" id="{7448366C-D0FF-4029-BBB4-ED6306FB54BD}"/>
              </a:ext>
            </a:extLst>
          </p:cNvPr>
          <p:cNvSpPr txBox="1">
            <a:spLocks/>
          </p:cNvSpPr>
          <p:nvPr/>
        </p:nvSpPr>
        <p:spPr>
          <a:xfrm>
            <a:off x="209643" y="539400"/>
            <a:ext cx="8742556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igshot One"/>
              <a:buNone/>
              <a:defRPr sz="3500" b="0" i="0" u="none" strike="noStrike" cap="none">
                <a:solidFill>
                  <a:schemeClr val="dk1"/>
                </a:solidFill>
                <a:latin typeface="Bigshot One"/>
                <a:ea typeface="Bigshot One"/>
                <a:cs typeface="Bigshot One"/>
                <a:sym typeface="Bigshot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lvl="1"/>
            <a:r>
              <a:rPr lang="en-US" altLang="ko-KR" sz="2000" b="1" dirty="0">
                <a:solidFill>
                  <a:srgbClr val="0070C0"/>
                </a:solidFill>
                <a:latin typeface="+mn-lt"/>
                <a:ea typeface="+mn-ea"/>
              </a:rPr>
              <a:t>Docker Engine</a:t>
            </a:r>
            <a:r>
              <a:rPr lang="ko-KR" altLang="en-US" sz="2000" b="1" dirty="0">
                <a:solidFill>
                  <a:srgbClr val="0070C0"/>
                </a:solidFill>
                <a:latin typeface="+mn-lt"/>
                <a:ea typeface="+mn-ea"/>
              </a:rPr>
              <a:t>과 </a:t>
            </a:r>
            <a:r>
              <a:rPr lang="en-US" altLang="ko-KR" sz="2000" b="1" dirty="0" err="1">
                <a:solidFill>
                  <a:srgbClr val="0070C0"/>
                </a:solidFill>
                <a:latin typeface="+mn-lt"/>
                <a:ea typeface="+mn-ea"/>
              </a:rPr>
              <a:t>Containerd</a:t>
            </a:r>
            <a:r>
              <a:rPr lang="en-US" altLang="ko-KR" sz="2000" b="1" dirty="0">
                <a:solidFill>
                  <a:srgbClr val="0070C0"/>
                </a:solidFill>
                <a:latin typeface="+mn-lt"/>
                <a:ea typeface="+mn-ea"/>
              </a:rPr>
              <a:t> </a:t>
            </a:r>
            <a:r>
              <a:rPr lang="ko-KR" altLang="en-US" sz="2000" b="1" dirty="0">
                <a:solidFill>
                  <a:srgbClr val="0070C0"/>
                </a:solidFill>
                <a:latin typeface="+mn-lt"/>
                <a:ea typeface="+mn-ea"/>
              </a:rPr>
              <a:t>성능 비교</a:t>
            </a:r>
          </a:p>
        </p:txBody>
      </p:sp>
    </p:spTree>
    <p:extLst>
      <p:ext uri="{BB962C8B-B14F-4D97-AF65-F5344CB8AC3E}">
        <p14:creationId xmlns:p14="http://schemas.microsoft.com/office/powerpoint/2010/main" val="8634370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3D22A633-CEB3-AB41-9DED-6751A423AAF1}"/>
              </a:ext>
            </a:extLst>
          </p:cNvPr>
          <p:cNvSpPr/>
          <p:nvPr/>
        </p:nvSpPr>
        <p:spPr>
          <a:xfrm>
            <a:off x="5099274" y="2611737"/>
            <a:ext cx="3580109" cy="821801"/>
          </a:xfrm>
          <a:prstGeom prst="rect">
            <a:avLst/>
          </a:prstGeom>
          <a:solidFill>
            <a:schemeClr val="bg2"/>
          </a:solidFill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07" name="Google Shape;507;p40"/>
          <p:cNvSpPr txBox="1"/>
          <p:nvPr/>
        </p:nvSpPr>
        <p:spPr>
          <a:xfrm flipH="1">
            <a:off x="659112" y="4748138"/>
            <a:ext cx="2678400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211488E-75E8-4B4E-8282-285AFD3B9E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8969" y="310122"/>
            <a:ext cx="2006062" cy="2006062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ACC7D89E-CF32-4244-AAFF-627C03074DC5}"/>
              </a:ext>
            </a:extLst>
          </p:cNvPr>
          <p:cNvCxnSpPr>
            <a:stCxn id="3" idx="1"/>
          </p:cNvCxnSpPr>
          <p:nvPr/>
        </p:nvCxnSpPr>
        <p:spPr>
          <a:xfrm flipH="1">
            <a:off x="836908" y="1313153"/>
            <a:ext cx="273206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9336ECF9-9AED-8247-9469-1A56719B89AC}"/>
              </a:ext>
            </a:extLst>
          </p:cNvPr>
          <p:cNvCxnSpPr>
            <a:stCxn id="3" idx="3"/>
          </p:cNvCxnSpPr>
          <p:nvPr/>
        </p:nvCxnSpPr>
        <p:spPr>
          <a:xfrm>
            <a:off x="5575031" y="1313153"/>
            <a:ext cx="263132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27E8288D-765E-844F-B47D-6F6AC5E746EF}"/>
              </a:ext>
            </a:extLst>
          </p:cNvPr>
          <p:cNvSpPr/>
          <p:nvPr/>
        </p:nvSpPr>
        <p:spPr>
          <a:xfrm>
            <a:off x="836908" y="2235496"/>
            <a:ext cx="2789695" cy="309966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chemeClr val="tx1"/>
                </a:solidFill>
              </a:rPr>
              <a:t>OS</a:t>
            </a:r>
            <a:r>
              <a:rPr kumimoji="1" lang="ko-KR" altLang="en-US" dirty="0">
                <a:solidFill>
                  <a:schemeClr val="tx1"/>
                </a:solidFill>
              </a:rPr>
              <a:t>설치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972218D-1B05-1248-B7C4-73895D4B92C4}"/>
              </a:ext>
            </a:extLst>
          </p:cNvPr>
          <p:cNvSpPr/>
          <p:nvPr/>
        </p:nvSpPr>
        <p:spPr>
          <a:xfrm>
            <a:off x="5495844" y="2235496"/>
            <a:ext cx="2789695" cy="309966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chemeClr val="tx1"/>
                </a:solidFill>
              </a:rPr>
              <a:t>OS</a:t>
            </a:r>
            <a:r>
              <a:rPr kumimoji="1" lang="ko-KR" altLang="en-US" dirty="0">
                <a:solidFill>
                  <a:schemeClr val="tx1"/>
                </a:solidFill>
              </a:rPr>
              <a:t>설치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0B59242-0A8D-A74C-BFE4-FC78740D31CE}"/>
              </a:ext>
            </a:extLst>
          </p:cNvPr>
          <p:cNvSpPr/>
          <p:nvPr/>
        </p:nvSpPr>
        <p:spPr>
          <a:xfrm>
            <a:off x="836907" y="1808972"/>
            <a:ext cx="2789695" cy="309966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chemeClr val="tx1"/>
                </a:solidFill>
              </a:rPr>
              <a:t>Server </a:t>
            </a:r>
            <a:r>
              <a:rPr kumimoji="1" lang="ko-KR" altLang="en-US" dirty="0">
                <a:solidFill>
                  <a:schemeClr val="tx1"/>
                </a:solidFill>
              </a:rPr>
              <a:t>준비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6B5B08B-FD9F-5940-8ABC-D6C902CF3172}"/>
              </a:ext>
            </a:extLst>
          </p:cNvPr>
          <p:cNvSpPr/>
          <p:nvPr/>
        </p:nvSpPr>
        <p:spPr>
          <a:xfrm>
            <a:off x="5494483" y="1814310"/>
            <a:ext cx="2789695" cy="309966"/>
          </a:xfrm>
          <a:prstGeom prst="rect">
            <a:avLst/>
          </a:prstGeom>
          <a:solidFill>
            <a:schemeClr val="tx2"/>
          </a:solidFill>
          <a:ln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chemeClr val="tx1"/>
                </a:solidFill>
              </a:rPr>
              <a:t>Server </a:t>
            </a:r>
            <a:r>
              <a:rPr kumimoji="1" lang="ko-Kore-KR" altLang="en-US" dirty="0">
                <a:solidFill>
                  <a:schemeClr val="tx1"/>
                </a:solidFill>
              </a:rPr>
              <a:t>준비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0144EAA-013F-3145-9EA7-0C3F97C821FE}"/>
              </a:ext>
            </a:extLst>
          </p:cNvPr>
          <p:cNvSpPr/>
          <p:nvPr/>
        </p:nvSpPr>
        <p:spPr>
          <a:xfrm>
            <a:off x="836907" y="2656682"/>
            <a:ext cx="2789695" cy="309966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 err="1">
                <a:solidFill>
                  <a:schemeClr val="tx1"/>
                </a:solidFill>
              </a:rPr>
              <a:t>DataBase</a:t>
            </a:r>
            <a:r>
              <a:rPr kumimoji="1" lang="ko-KR" altLang="en-US" dirty="0">
                <a:solidFill>
                  <a:schemeClr val="tx1"/>
                </a:solidFill>
              </a:rPr>
              <a:t> 설치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FCA20DD-3983-1243-9143-43E204E19CEF}"/>
              </a:ext>
            </a:extLst>
          </p:cNvPr>
          <p:cNvSpPr/>
          <p:nvPr/>
        </p:nvSpPr>
        <p:spPr>
          <a:xfrm>
            <a:off x="5495843" y="2656682"/>
            <a:ext cx="2789695" cy="309966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chemeClr val="tx1"/>
                </a:solidFill>
              </a:rPr>
              <a:t>Database image </a:t>
            </a:r>
            <a:r>
              <a:rPr kumimoji="1" lang="ko-KR" altLang="en-US" dirty="0">
                <a:solidFill>
                  <a:schemeClr val="tx1"/>
                </a:solidFill>
              </a:rPr>
              <a:t>다운로드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0AB9782-73E5-564F-BB72-EA871B8B75F1}"/>
              </a:ext>
            </a:extLst>
          </p:cNvPr>
          <p:cNvSpPr/>
          <p:nvPr/>
        </p:nvSpPr>
        <p:spPr>
          <a:xfrm>
            <a:off x="836906" y="3123572"/>
            <a:ext cx="2789695" cy="309966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chemeClr val="tx1"/>
                </a:solidFill>
              </a:rPr>
              <a:t>Configuration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D9EE411-26CF-5F41-90C9-0A3431DDEA04}"/>
              </a:ext>
            </a:extLst>
          </p:cNvPr>
          <p:cNvSpPr/>
          <p:nvPr/>
        </p:nvSpPr>
        <p:spPr>
          <a:xfrm>
            <a:off x="836906" y="3608375"/>
            <a:ext cx="2789695" cy="309966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chemeClr val="tx1"/>
                </a:solidFill>
              </a:rPr>
              <a:t>run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DAF433A-793B-664C-91E2-64143091F8E4}"/>
              </a:ext>
            </a:extLst>
          </p:cNvPr>
          <p:cNvSpPr/>
          <p:nvPr/>
        </p:nvSpPr>
        <p:spPr>
          <a:xfrm>
            <a:off x="5494482" y="3077868"/>
            <a:ext cx="2789695" cy="309966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chemeClr val="tx1"/>
                </a:solidFill>
              </a:rPr>
              <a:t>docker run …  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ED989AB-C13B-4F9E-A889-B290F2870787}"/>
              </a:ext>
            </a:extLst>
          </p:cNvPr>
          <p:cNvSpPr txBox="1"/>
          <p:nvPr/>
        </p:nvSpPr>
        <p:spPr>
          <a:xfrm>
            <a:off x="0" y="4918676"/>
            <a:ext cx="796612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700" dirty="0">
                <a:solidFill>
                  <a:srgbClr val="212739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</a:t>
            </a:r>
            <a:r>
              <a:rPr kumimoji="1" lang="ko-KR" altLang="en-US" sz="700" dirty="0" err="1">
                <a:solidFill>
                  <a:srgbClr val="212739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도커비유</a:t>
            </a:r>
            <a:r>
              <a:rPr kumimoji="1" lang="en-US" altLang="ko-KR" sz="700" dirty="0">
                <a:solidFill>
                  <a:srgbClr val="212739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) </a:t>
            </a:r>
            <a:r>
              <a:rPr kumimoji="1" lang="en-US" altLang="ko-Kore-KR" sz="700" dirty="0">
                <a:solidFill>
                  <a:srgbClr val="0070C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https://docs.microsoft.com/ko-kr/dotnet/architecture/microservices/container-docker-introduction/docker-defined#a-simple-analogy</a:t>
            </a:r>
            <a:endParaRPr kumimoji="1" lang="ko-Kore-KR" altLang="en-US" sz="700" dirty="0">
              <a:solidFill>
                <a:srgbClr val="0070C0"/>
              </a:solidFill>
            </a:endParaRPr>
          </a:p>
        </p:txBody>
      </p:sp>
      <p:sp>
        <p:nvSpPr>
          <p:cNvPr id="24" name="Google Shape;315;p33">
            <a:extLst>
              <a:ext uri="{FF2B5EF4-FFF2-40B4-BE49-F238E27FC236}">
                <a16:creationId xmlns:a16="http://schemas.microsoft.com/office/drawing/2014/main" id="{C1A47E45-CEB7-45CC-AA34-EA8940381893}"/>
              </a:ext>
            </a:extLst>
          </p:cNvPr>
          <p:cNvSpPr txBox="1"/>
          <p:nvPr/>
        </p:nvSpPr>
        <p:spPr>
          <a:xfrm>
            <a:off x="5806486" y="105563"/>
            <a:ext cx="2678400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100" b="1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Docker Overview</a:t>
            </a:r>
            <a:endParaRPr sz="1100" b="1" dirty="0">
              <a:solidFill>
                <a:srgbClr val="0070C0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Nunito"/>
              <a:sym typeface="Nunito"/>
            </a:endParaRPr>
          </a:p>
        </p:txBody>
      </p:sp>
      <p:sp>
        <p:nvSpPr>
          <p:cNvPr id="25" name="Google Shape;481;p40">
            <a:extLst>
              <a:ext uri="{FF2B5EF4-FFF2-40B4-BE49-F238E27FC236}">
                <a16:creationId xmlns:a16="http://schemas.microsoft.com/office/drawing/2014/main" id="{AE8CF94F-D1E6-44F2-9BC4-5FCA9A65A490}"/>
              </a:ext>
            </a:extLst>
          </p:cNvPr>
          <p:cNvSpPr txBox="1">
            <a:spLocks/>
          </p:cNvSpPr>
          <p:nvPr/>
        </p:nvSpPr>
        <p:spPr>
          <a:xfrm>
            <a:off x="209643" y="539400"/>
            <a:ext cx="8742556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igshot One"/>
              <a:buNone/>
              <a:defRPr sz="3500" b="0" i="0" u="none" strike="noStrike" cap="none">
                <a:solidFill>
                  <a:schemeClr val="dk1"/>
                </a:solidFill>
                <a:latin typeface="Bigshot One"/>
                <a:ea typeface="Bigshot One"/>
                <a:cs typeface="Bigshot One"/>
                <a:sym typeface="Bigshot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lvl="1"/>
            <a:r>
              <a:rPr lang="ko-KR" altLang="en-US" sz="2000" b="1" dirty="0" err="1">
                <a:solidFill>
                  <a:srgbClr val="0070C0"/>
                </a:solidFill>
                <a:latin typeface="+mn-lt"/>
                <a:ea typeface="+mn-ea"/>
              </a:rPr>
              <a:t>도커</a:t>
            </a:r>
            <a:r>
              <a:rPr lang="ko-KR" altLang="en-US" sz="2000" b="1" dirty="0">
                <a:solidFill>
                  <a:srgbClr val="0070C0"/>
                </a:solidFill>
                <a:latin typeface="+mn-lt"/>
                <a:ea typeface="+mn-ea"/>
              </a:rPr>
              <a:t> 이전</a:t>
            </a:r>
            <a:r>
              <a:rPr lang="en-US" altLang="ko-KR" sz="2000" b="1" dirty="0">
                <a:solidFill>
                  <a:srgbClr val="0070C0"/>
                </a:solidFill>
                <a:latin typeface="+mn-lt"/>
                <a:ea typeface="+mn-ea"/>
              </a:rPr>
              <a:t>/</a:t>
            </a:r>
            <a:r>
              <a:rPr lang="ko-KR" altLang="en-US" sz="2000" b="1" dirty="0">
                <a:solidFill>
                  <a:srgbClr val="0070C0"/>
                </a:solidFill>
                <a:latin typeface="+mn-lt"/>
                <a:ea typeface="+mn-ea"/>
              </a:rPr>
              <a:t>이후</a:t>
            </a:r>
          </a:p>
        </p:txBody>
      </p:sp>
    </p:spTree>
    <p:extLst>
      <p:ext uri="{BB962C8B-B14F-4D97-AF65-F5344CB8AC3E}">
        <p14:creationId xmlns:p14="http://schemas.microsoft.com/office/powerpoint/2010/main" val="28412309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A0783FD7-A99B-4F57-92FF-E62B9E8080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07" name="Google Shape;507;p40"/>
          <p:cNvSpPr txBox="1"/>
          <p:nvPr/>
        </p:nvSpPr>
        <p:spPr>
          <a:xfrm flipH="1">
            <a:off x="659112" y="4748138"/>
            <a:ext cx="2678400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9E905B1-7F6C-9F42-BCFD-BBFEE21EDB3A}"/>
              </a:ext>
            </a:extLst>
          </p:cNvPr>
          <p:cNvSpPr/>
          <p:nvPr/>
        </p:nvSpPr>
        <p:spPr>
          <a:xfrm>
            <a:off x="720000" y="1161637"/>
            <a:ext cx="3619525" cy="309966"/>
          </a:xfrm>
          <a:prstGeom prst="rect">
            <a:avLst/>
          </a:prstGeom>
          <a:solidFill>
            <a:schemeClr val="tx2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장점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002E937-1ACF-1142-83AA-490A6B667AA6}"/>
              </a:ext>
            </a:extLst>
          </p:cNvPr>
          <p:cNvSpPr/>
          <p:nvPr/>
        </p:nvSpPr>
        <p:spPr>
          <a:xfrm>
            <a:off x="4804477" y="1150569"/>
            <a:ext cx="3619525" cy="309966"/>
          </a:xfrm>
          <a:prstGeom prst="rect">
            <a:avLst/>
          </a:prstGeom>
          <a:solidFill>
            <a:schemeClr val="tx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단점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A14FD79-4D27-374C-87A7-670441AB6689}"/>
              </a:ext>
            </a:extLst>
          </p:cNvPr>
          <p:cNvSpPr txBox="1"/>
          <p:nvPr/>
        </p:nvSpPr>
        <p:spPr>
          <a:xfrm>
            <a:off x="706140" y="1701760"/>
            <a:ext cx="363338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kumimoji="1" lang="ko-KR" altLang="en-US" dirty="0"/>
              <a:t>간단하고 빠른 실행 환경 구축</a:t>
            </a:r>
            <a:endParaRPr kumimoji="1" lang="en-US" altLang="ko-KR" dirty="0"/>
          </a:p>
          <a:p>
            <a:pPr marL="285750" indent="-285750">
              <a:buFontTx/>
              <a:buChar char="-"/>
            </a:pPr>
            <a:r>
              <a:rPr kumimoji="1" lang="en-US" altLang="ko-KR" dirty="0"/>
              <a:t>(</a:t>
            </a:r>
            <a:r>
              <a:rPr kumimoji="1" lang="ko-KR" altLang="en-US" dirty="0"/>
              <a:t>경우에 따라</a:t>
            </a:r>
            <a:r>
              <a:rPr kumimoji="1" lang="en-US" altLang="ko-KR" dirty="0"/>
              <a:t>)</a:t>
            </a:r>
            <a:r>
              <a:rPr kumimoji="1" lang="ko-KR" altLang="en-US" dirty="0"/>
              <a:t>가볍고 빠른 실행 속도</a:t>
            </a:r>
            <a:endParaRPr kumimoji="1" lang="en-US" altLang="ko-KR" dirty="0"/>
          </a:p>
          <a:p>
            <a:pPr marL="285750" indent="-285750">
              <a:buFontTx/>
              <a:buChar char="-"/>
            </a:pPr>
            <a:r>
              <a:rPr kumimoji="1" lang="ko-KR" altLang="en-US" dirty="0"/>
              <a:t>하드웨어 자원의 효율적 사용</a:t>
            </a:r>
            <a:endParaRPr kumimoji="1" lang="en-US" altLang="ko-KR" dirty="0"/>
          </a:p>
          <a:p>
            <a:pPr marL="285750" indent="-285750">
              <a:buFontTx/>
              <a:buChar char="-"/>
            </a:pPr>
            <a:r>
              <a:rPr kumimoji="1" lang="ko-KR" altLang="en-US" dirty="0"/>
              <a:t>이전과 배포가 자유로움</a:t>
            </a:r>
            <a:endParaRPr kumimoji="1" lang="en-US" altLang="ko-KR" dirty="0"/>
          </a:p>
          <a:p>
            <a:pPr marL="285750" indent="-285750">
              <a:buFontTx/>
              <a:buChar char="-"/>
            </a:pPr>
            <a:r>
              <a:rPr kumimoji="1" lang="ko-KR" altLang="en-US" dirty="0"/>
              <a:t>강력한 커뮤니티의 지원</a:t>
            </a:r>
            <a:r>
              <a:rPr kumimoji="1" lang="en-US" altLang="ko-Kore-KR" dirty="0"/>
              <a:t>(docker hub)</a:t>
            </a:r>
            <a:endParaRPr kumimoji="1" lang="en-US" altLang="ko-KR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26E85CA-C96E-1849-B13E-EFA3141C80BA}"/>
              </a:ext>
            </a:extLst>
          </p:cNvPr>
          <p:cNvSpPr txBox="1"/>
          <p:nvPr/>
        </p:nvSpPr>
        <p:spPr>
          <a:xfrm>
            <a:off x="4790615" y="1701759"/>
            <a:ext cx="363338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kumimoji="1" lang="en-US" altLang="ko-KR" dirty="0"/>
              <a:t>Learning Curve</a:t>
            </a:r>
          </a:p>
          <a:p>
            <a:pPr marL="285750" indent="-285750">
              <a:buFontTx/>
              <a:buChar char="-"/>
            </a:pPr>
            <a:r>
              <a:rPr kumimoji="1" lang="ko-KR" altLang="en-US" dirty="0"/>
              <a:t>호스트 </a:t>
            </a:r>
            <a:r>
              <a:rPr kumimoji="1" lang="en-US" altLang="ko-KR" dirty="0"/>
              <a:t>OS</a:t>
            </a:r>
            <a:r>
              <a:rPr kumimoji="1" lang="ko-KR" altLang="en-US" dirty="0"/>
              <a:t>에 따른 성능 차이</a:t>
            </a:r>
            <a:endParaRPr kumimoji="1" lang="en-US" altLang="ko-KR" dirty="0"/>
          </a:p>
          <a:p>
            <a:pPr marL="285750" indent="-285750">
              <a:buFontTx/>
              <a:buChar char="-"/>
            </a:pPr>
            <a:r>
              <a:rPr kumimoji="1" lang="ko-KR" altLang="en-US" dirty="0" err="1"/>
              <a:t>커스터마이즈의</a:t>
            </a:r>
            <a:r>
              <a:rPr kumimoji="1" lang="ko-KR" altLang="en-US" dirty="0"/>
              <a:t> 고통</a:t>
            </a:r>
            <a:endParaRPr kumimoji="1" lang="en-US" altLang="ko-KR" dirty="0"/>
          </a:p>
          <a:p>
            <a:pPr marL="285750" indent="-285750">
              <a:buFontTx/>
              <a:buChar char="-"/>
            </a:pPr>
            <a:r>
              <a:rPr kumimoji="1" lang="ko-KR" altLang="en-US" dirty="0"/>
              <a:t>이미지 최적화 필요</a:t>
            </a:r>
            <a:endParaRPr kumimoji="1" lang="en-US" altLang="ko-KR" dirty="0"/>
          </a:p>
          <a:p>
            <a:pPr marL="285750" indent="-285750">
              <a:buFontTx/>
              <a:buChar char="-"/>
            </a:pPr>
            <a:r>
              <a:rPr kumimoji="1" lang="ko-KR" altLang="en-US" dirty="0"/>
              <a:t>리눅스 친화적</a:t>
            </a:r>
            <a:endParaRPr kumimoji="1" lang="en-US" altLang="ko-KR" dirty="0"/>
          </a:p>
          <a:p>
            <a:pPr marL="285750" indent="-285750">
              <a:buFontTx/>
              <a:buChar char="-"/>
            </a:pPr>
            <a:r>
              <a:rPr kumimoji="1" lang="ko-KR" altLang="en-US" dirty="0"/>
              <a:t>보안 문제</a:t>
            </a:r>
            <a:r>
              <a:rPr kumimoji="1" lang="en-US" altLang="ko-KR" dirty="0"/>
              <a:t>(host OS </a:t>
            </a:r>
            <a:r>
              <a:rPr kumimoji="1" lang="ko-KR" altLang="en-US" dirty="0"/>
              <a:t>커널 공유</a:t>
            </a:r>
            <a:r>
              <a:rPr kumimoji="1" lang="en-US" altLang="ko-KR" dirty="0"/>
              <a:t>)</a:t>
            </a:r>
          </a:p>
        </p:txBody>
      </p:sp>
      <p:sp>
        <p:nvSpPr>
          <p:cNvPr id="10" name="Google Shape;315;p33">
            <a:extLst>
              <a:ext uri="{FF2B5EF4-FFF2-40B4-BE49-F238E27FC236}">
                <a16:creationId xmlns:a16="http://schemas.microsoft.com/office/drawing/2014/main" id="{02CC87E7-AC82-413C-80AF-9F5E4F6EA276}"/>
              </a:ext>
            </a:extLst>
          </p:cNvPr>
          <p:cNvSpPr txBox="1"/>
          <p:nvPr/>
        </p:nvSpPr>
        <p:spPr>
          <a:xfrm>
            <a:off x="5806486" y="105563"/>
            <a:ext cx="2678400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100" b="1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Docker Overview</a:t>
            </a:r>
            <a:endParaRPr sz="1100" b="1" dirty="0">
              <a:solidFill>
                <a:srgbClr val="0070C0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Nunito"/>
              <a:sym typeface="Nunito"/>
            </a:endParaRPr>
          </a:p>
        </p:txBody>
      </p:sp>
      <p:sp>
        <p:nvSpPr>
          <p:cNvPr id="11" name="Google Shape;481;p40">
            <a:extLst>
              <a:ext uri="{FF2B5EF4-FFF2-40B4-BE49-F238E27FC236}">
                <a16:creationId xmlns:a16="http://schemas.microsoft.com/office/drawing/2014/main" id="{A4C53703-1DBE-4E82-821C-587F24BF56C9}"/>
              </a:ext>
            </a:extLst>
          </p:cNvPr>
          <p:cNvSpPr txBox="1">
            <a:spLocks/>
          </p:cNvSpPr>
          <p:nvPr/>
        </p:nvSpPr>
        <p:spPr>
          <a:xfrm>
            <a:off x="209643" y="539400"/>
            <a:ext cx="8742556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igshot One"/>
              <a:buNone/>
              <a:defRPr sz="3500" b="0" i="0" u="none" strike="noStrike" cap="none">
                <a:solidFill>
                  <a:schemeClr val="dk1"/>
                </a:solidFill>
                <a:latin typeface="Bigshot One"/>
                <a:ea typeface="Bigshot One"/>
                <a:cs typeface="Bigshot One"/>
                <a:sym typeface="Bigshot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lvl="1"/>
            <a:r>
              <a:rPr lang="ko-KR" altLang="en-US" sz="2000" b="1" dirty="0" err="1">
                <a:solidFill>
                  <a:srgbClr val="0070C0"/>
                </a:solidFill>
                <a:latin typeface="+mn-lt"/>
                <a:ea typeface="+mn-ea"/>
              </a:rPr>
              <a:t>도커</a:t>
            </a:r>
            <a:r>
              <a:rPr lang="ko-KR" altLang="en-US" sz="2000" b="1" dirty="0">
                <a:solidFill>
                  <a:srgbClr val="0070C0"/>
                </a:solidFill>
                <a:latin typeface="+mn-lt"/>
                <a:ea typeface="+mn-ea"/>
              </a:rPr>
              <a:t> 장단점</a:t>
            </a:r>
          </a:p>
        </p:txBody>
      </p:sp>
    </p:spTree>
    <p:extLst>
      <p:ext uri="{BB962C8B-B14F-4D97-AF65-F5344CB8AC3E}">
        <p14:creationId xmlns:p14="http://schemas.microsoft.com/office/powerpoint/2010/main" val="23303821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40"/>
          <p:cNvSpPr txBox="1"/>
          <p:nvPr/>
        </p:nvSpPr>
        <p:spPr>
          <a:xfrm flipH="1">
            <a:off x="659112" y="4748138"/>
            <a:ext cx="2678400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2F66AC88-61E5-45B5-BF03-EF2C5AC73F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185" y="1196869"/>
            <a:ext cx="6937629" cy="3509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315;p33">
            <a:extLst>
              <a:ext uri="{FF2B5EF4-FFF2-40B4-BE49-F238E27FC236}">
                <a16:creationId xmlns:a16="http://schemas.microsoft.com/office/drawing/2014/main" id="{5049EDEC-9BA1-4349-A2D1-392B78AC1558}"/>
              </a:ext>
            </a:extLst>
          </p:cNvPr>
          <p:cNvSpPr txBox="1"/>
          <p:nvPr/>
        </p:nvSpPr>
        <p:spPr>
          <a:xfrm>
            <a:off x="5806486" y="105563"/>
            <a:ext cx="2678400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100" b="1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Docker Overview</a:t>
            </a:r>
            <a:endParaRPr sz="1100" b="1" dirty="0">
              <a:solidFill>
                <a:srgbClr val="0070C0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Nunito"/>
              <a:sym typeface="Nunito"/>
            </a:endParaRPr>
          </a:p>
        </p:txBody>
      </p:sp>
      <p:sp>
        <p:nvSpPr>
          <p:cNvPr id="8" name="Google Shape;481;p40">
            <a:extLst>
              <a:ext uri="{FF2B5EF4-FFF2-40B4-BE49-F238E27FC236}">
                <a16:creationId xmlns:a16="http://schemas.microsoft.com/office/drawing/2014/main" id="{0B35422F-72E9-4EAB-84C3-5EFBCDB9D72A}"/>
              </a:ext>
            </a:extLst>
          </p:cNvPr>
          <p:cNvSpPr txBox="1">
            <a:spLocks/>
          </p:cNvSpPr>
          <p:nvPr/>
        </p:nvSpPr>
        <p:spPr>
          <a:xfrm>
            <a:off x="209643" y="539400"/>
            <a:ext cx="8742556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igshot One"/>
              <a:buNone/>
              <a:defRPr sz="3500" b="0" i="0" u="none" strike="noStrike" cap="none">
                <a:solidFill>
                  <a:schemeClr val="dk1"/>
                </a:solidFill>
                <a:latin typeface="Bigshot One"/>
                <a:ea typeface="Bigshot One"/>
                <a:cs typeface="Bigshot One"/>
                <a:sym typeface="Bigshot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lvl="1"/>
            <a:r>
              <a:rPr lang="ko-KR" altLang="en-US" sz="2000" b="1" dirty="0">
                <a:solidFill>
                  <a:srgbClr val="0070C0"/>
                </a:solidFill>
                <a:latin typeface="+mn-lt"/>
                <a:ea typeface="+mn-ea"/>
              </a:rPr>
              <a:t>가상 </a:t>
            </a:r>
            <a:r>
              <a:rPr lang="ko-KR" altLang="en-US" sz="2000" b="1" dirty="0" err="1">
                <a:solidFill>
                  <a:srgbClr val="0070C0"/>
                </a:solidFill>
                <a:latin typeface="+mn-lt"/>
                <a:ea typeface="+mn-ea"/>
              </a:rPr>
              <a:t>머신과</a:t>
            </a:r>
            <a:r>
              <a:rPr lang="ko-KR" altLang="en-US" sz="2000" b="1" dirty="0">
                <a:solidFill>
                  <a:srgbClr val="0070C0"/>
                </a:solidFill>
                <a:latin typeface="+mn-lt"/>
                <a:ea typeface="+mn-ea"/>
              </a:rPr>
              <a:t> </a:t>
            </a:r>
            <a:r>
              <a:rPr lang="ko-KR" altLang="en-US" sz="2000" b="1" dirty="0" err="1">
                <a:solidFill>
                  <a:srgbClr val="0070C0"/>
                </a:solidFill>
                <a:latin typeface="+mn-lt"/>
                <a:ea typeface="+mn-ea"/>
              </a:rPr>
              <a:t>도커</a:t>
            </a:r>
            <a:r>
              <a:rPr lang="ko-KR" altLang="en-US" sz="2000" b="1" dirty="0">
                <a:solidFill>
                  <a:srgbClr val="0070C0"/>
                </a:solidFill>
                <a:latin typeface="+mn-lt"/>
                <a:ea typeface="+mn-ea"/>
              </a:rPr>
              <a:t> </a:t>
            </a:r>
            <a:r>
              <a:rPr lang="en-US" altLang="ko-KR" sz="2000" b="1" dirty="0">
                <a:solidFill>
                  <a:srgbClr val="0070C0"/>
                </a:solidFill>
                <a:latin typeface="+mn-lt"/>
                <a:ea typeface="+mn-ea"/>
              </a:rPr>
              <a:t>1</a:t>
            </a:r>
            <a:endParaRPr lang="ko-KR" altLang="en-US" sz="2000" b="1" dirty="0">
              <a:solidFill>
                <a:srgbClr val="0070C0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291040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ext">
            <a:extLst>
              <a:ext uri="{FF2B5EF4-FFF2-40B4-BE49-F238E27FC236}">
                <a16:creationId xmlns:a16="http://schemas.microsoft.com/office/drawing/2014/main" id="{CB8DA7E6-47DA-2B43-9B35-445DE724B6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7068" y="1159044"/>
            <a:ext cx="4869863" cy="3445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047E67D-BAB5-874B-BF57-CD68EACE5A7F}"/>
              </a:ext>
            </a:extLst>
          </p:cNvPr>
          <p:cNvSpPr txBox="1"/>
          <p:nvPr/>
        </p:nvSpPr>
        <p:spPr>
          <a:xfrm>
            <a:off x="0" y="4865267"/>
            <a:ext cx="79661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ko-Kore-KR" sz="700" dirty="0">
                <a:hlinkClick r:id="rId4"/>
              </a:rPr>
              <a:t>https://rokrokss.com/post/2019/10/17/%EB%8F%84%EC%BB%A4-Docker-%EC%A0%95%EB%A6%AC.html</a:t>
            </a:r>
            <a:endParaRPr kumimoji="1" lang="en" altLang="ko-Kore-KR" sz="700" dirty="0"/>
          </a:p>
          <a:p>
            <a:r>
              <a:rPr kumimoji="1" lang="en-US" altLang="en-US" sz="700" dirty="0">
                <a:hlinkClick r:id="rId5"/>
              </a:rPr>
              <a:t>https://www.alpinelinux.org/about/</a:t>
            </a:r>
            <a:endParaRPr kumimoji="1" lang="ko-Kore-KR" altLang="en-US" sz="7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706378A-F919-6B44-99E2-17AA67E89F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58275" y="819916"/>
            <a:ext cx="1072783" cy="37100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2319CF9-EECB-A247-9D74-BE2DD87347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41904" y="935256"/>
            <a:ext cx="1329164" cy="883503"/>
          </a:xfrm>
          <a:prstGeom prst="rect">
            <a:avLst/>
          </a:prstGeom>
        </p:spPr>
      </p:pic>
      <p:cxnSp>
        <p:nvCxnSpPr>
          <p:cNvPr id="10" name="꺾인 연결선[E] 9">
            <a:extLst>
              <a:ext uri="{FF2B5EF4-FFF2-40B4-BE49-F238E27FC236}">
                <a16:creationId xmlns:a16="http://schemas.microsoft.com/office/drawing/2014/main" id="{E3CFADDC-53C9-074D-B4A1-832EE5A99C32}"/>
              </a:ext>
            </a:extLst>
          </p:cNvPr>
          <p:cNvCxnSpPr>
            <a:cxnSpLocks/>
            <a:stCxn id="4" idx="0"/>
          </p:cNvCxnSpPr>
          <p:nvPr/>
        </p:nvCxnSpPr>
        <p:spPr>
          <a:xfrm rot="16200000" flipH="1" flipV="1">
            <a:off x="4911070" y="611911"/>
            <a:ext cx="675592" cy="1091602"/>
          </a:xfrm>
          <a:prstGeom prst="bentConnector4">
            <a:avLst>
              <a:gd name="adj1" fmla="val -33837"/>
              <a:gd name="adj2" fmla="val 100125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oogle Shape;315;p33">
            <a:extLst>
              <a:ext uri="{FF2B5EF4-FFF2-40B4-BE49-F238E27FC236}">
                <a16:creationId xmlns:a16="http://schemas.microsoft.com/office/drawing/2014/main" id="{CABFE777-1472-4147-9833-0E35F6290908}"/>
              </a:ext>
            </a:extLst>
          </p:cNvPr>
          <p:cNvSpPr txBox="1"/>
          <p:nvPr/>
        </p:nvSpPr>
        <p:spPr>
          <a:xfrm>
            <a:off x="5806486" y="105563"/>
            <a:ext cx="2678400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100" b="1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Docker Overview</a:t>
            </a:r>
            <a:endParaRPr sz="1100" b="1" dirty="0">
              <a:solidFill>
                <a:srgbClr val="0070C0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Nunito"/>
              <a:sym typeface="Nunito"/>
            </a:endParaRPr>
          </a:p>
        </p:txBody>
      </p:sp>
      <p:sp>
        <p:nvSpPr>
          <p:cNvPr id="13" name="Google Shape;481;p40">
            <a:extLst>
              <a:ext uri="{FF2B5EF4-FFF2-40B4-BE49-F238E27FC236}">
                <a16:creationId xmlns:a16="http://schemas.microsoft.com/office/drawing/2014/main" id="{5A3DEC76-F3F1-479C-984F-E06C90AB9FAA}"/>
              </a:ext>
            </a:extLst>
          </p:cNvPr>
          <p:cNvSpPr txBox="1">
            <a:spLocks/>
          </p:cNvSpPr>
          <p:nvPr/>
        </p:nvSpPr>
        <p:spPr>
          <a:xfrm>
            <a:off x="209643" y="539400"/>
            <a:ext cx="8742556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igshot One"/>
              <a:buNone/>
              <a:defRPr sz="3500" b="0" i="0" u="none" strike="noStrike" cap="none">
                <a:solidFill>
                  <a:schemeClr val="dk1"/>
                </a:solidFill>
                <a:latin typeface="Bigshot One"/>
                <a:ea typeface="Bigshot One"/>
                <a:cs typeface="Bigshot One"/>
                <a:sym typeface="Bigshot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lvl="1"/>
            <a:r>
              <a:rPr lang="ko-KR" altLang="en-US" sz="2000" b="1" dirty="0">
                <a:solidFill>
                  <a:srgbClr val="0070C0"/>
                </a:solidFill>
                <a:latin typeface="+mn-lt"/>
                <a:ea typeface="+mn-ea"/>
              </a:rPr>
              <a:t>가상 </a:t>
            </a:r>
            <a:r>
              <a:rPr lang="ko-KR" altLang="en-US" sz="2000" b="1" dirty="0" err="1">
                <a:solidFill>
                  <a:srgbClr val="0070C0"/>
                </a:solidFill>
                <a:latin typeface="+mn-lt"/>
                <a:ea typeface="+mn-ea"/>
              </a:rPr>
              <a:t>머신과</a:t>
            </a:r>
            <a:r>
              <a:rPr lang="ko-KR" altLang="en-US" sz="2000" b="1" dirty="0">
                <a:solidFill>
                  <a:srgbClr val="0070C0"/>
                </a:solidFill>
                <a:latin typeface="+mn-lt"/>
                <a:ea typeface="+mn-ea"/>
              </a:rPr>
              <a:t> </a:t>
            </a:r>
            <a:r>
              <a:rPr lang="ko-KR" altLang="en-US" sz="2000" b="1" dirty="0" err="1">
                <a:solidFill>
                  <a:srgbClr val="0070C0"/>
                </a:solidFill>
                <a:latin typeface="+mn-lt"/>
                <a:ea typeface="+mn-ea"/>
              </a:rPr>
              <a:t>도커</a:t>
            </a:r>
            <a:r>
              <a:rPr lang="ko-KR" altLang="en-US" sz="2000" b="1" dirty="0">
                <a:solidFill>
                  <a:srgbClr val="0070C0"/>
                </a:solidFill>
                <a:latin typeface="+mn-lt"/>
                <a:ea typeface="+mn-ea"/>
              </a:rPr>
              <a:t> </a:t>
            </a:r>
            <a:r>
              <a:rPr lang="en-US" altLang="ko-KR" sz="2000" b="1" dirty="0">
                <a:solidFill>
                  <a:srgbClr val="0070C0"/>
                </a:solidFill>
                <a:latin typeface="+mn-lt"/>
                <a:ea typeface="+mn-ea"/>
              </a:rPr>
              <a:t>2</a:t>
            </a:r>
            <a:endParaRPr lang="ko-KR" altLang="en-US" sz="2000" b="1" dirty="0">
              <a:solidFill>
                <a:srgbClr val="0070C0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640878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40"/>
          <p:cNvSpPr txBox="1"/>
          <p:nvPr/>
        </p:nvSpPr>
        <p:spPr>
          <a:xfrm flipH="1">
            <a:off x="659112" y="4748138"/>
            <a:ext cx="2678400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754BD7E-B2BB-B34E-ADF0-B806300F1C7D}"/>
              </a:ext>
            </a:extLst>
          </p:cNvPr>
          <p:cNvSpPr txBox="1"/>
          <p:nvPr/>
        </p:nvSpPr>
        <p:spPr>
          <a:xfrm>
            <a:off x="968644" y="1302950"/>
            <a:ext cx="643954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kumimoji="1" lang="ko-KR" altLang="en-US" dirty="0"/>
              <a:t>각 </a:t>
            </a:r>
            <a:r>
              <a:rPr kumimoji="1" lang="en-US" altLang="ko-KR" dirty="0"/>
              <a:t>VM</a:t>
            </a:r>
            <a:r>
              <a:rPr kumimoji="1" lang="ko-KR" altLang="en-US" dirty="0"/>
              <a:t>은 자체 운영체제가 필요하다</a:t>
            </a:r>
            <a:r>
              <a:rPr kumimoji="1" lang="en-US" altLang="ko-KR" dirty="0"/>
              <a:t>.</a:t>
            </a:r>
          </a:p>
          <a:p>
            <a:pPr marL="285750" indent="-285750">
              <a:buFontTx/>
              <a:buChar char="-"/>
            </a:pPr>
            <a:r>
              <a:rPr kumimoji="1" lang="ko-KR" altLang="en-US" dirty="0"/>
              <a:t>일반적으로 크기가 크다</a:t>
            </a:r>
            <a:r>
              <a:rPr kumimoji="1" lang="en-US" altLang="ko-KR" dirty="0"/>
              <a:t>.</a:t>
            </a:r>
          </a:p>
          <a:p>
            <a:pPr marL="285750" indent="-285750">
              <a:buFontTx/>
              <a:buChar char="-"/>
            </a:pPr>
            <a:r>
              <a:rPr kumimoji="1" lang="ko-KR" altLang="en-US" dirty="0"/>
              <a:t>시작이 느리고 이동이 어렵다</a:t>
            </a:r>
            <a:r>
              <a:rPr kumimoji="1" lang="en-US" altLang="ko-KR" dirty="0"/>
              <a:t>.</a:t>
            </a:r>
          </a:p>
          <a:p>
            <a:pPr marL="285750" indent="-285750">
              <a:buFontTx/>
              <a:buChar char="-"/>
            </a:pPr>
            <a:r>
              <a:rPr kumimoji="1" lang="ko-KR" altLang="en-US" dirty="0"/>
              <a:t>유지관리와 업그레이드등의 문제점이 있다</a:t>
            </a:r>
            <a:endParaRPr kumimoji="1" lang="ko-Kore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7905A8-D530-394D-B1A6-6CD6C9C3CDBA}"/>
              </a:ext>
            </a:extLst>
          </p:cNvPr>
          <p:cNvSpPr txBox="1"/>
          <p:nvPr/>
        </p:nvSpPr>
        <p:spPr>
          <a:xfrm>
            <a:off x="968643" y="2542407"/>
            <a:ext cx="677275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kumimoji="1" lang="ko-KR" altLang="en-US" dirty="0"/>
              <a:t>커널</a:t>
            </a:r>
            <a:r>
              <a:rPr kumimoji="1" lang="en-US" altLang="ko-KR" dirty="0"/>
              <a:t>(OS)</a:t>
            </a:r>
            <a:r>
              <a:rPr kumimoji="1" lang="ko-KR" altLang="en-US" dirty="0"/>
              <a:t>을 공유한다</a:t>
            </a:r>
            <a:r>
              <a:rPr kumimoji="1" lang="en-US" altLang="ko-KR" dirty="0"/>
              <a:t>.</a:t>
            </a:r>
          </a:p>
          <a:p>
            <a:pPr marL="285750" indent="-285750">
              <a:buFontTx/>
              <a:buChar char="-"/>
            </a:pPr>
            <a:r>
              <a:rPr kumimoji="1" lang="ko-KR" altLang="en-US" dirty="0"/>
              <a:t>라이브리러와 바이너리만 가지고 있다</a:t>
            </a:r>
            <a:r>
              <a:rPr kumimoji="1" lang="en-US" altLang="ko-KR" dirty="0"/>
              <a:t>.</a:t>
            </a:r>
          </a:p>
          <a:p>
            <a:pPr marL="285750" indent="-285750">
              <a:buFontTx/>
              <a:buChar char="-"/>
            </a:pPr>
            <a:r>
              <a:rPr kumimoji="1" lang="ko-KR" altLang="en-US" dirty="0"/>
              <a:t>다른 프로세스와 격리된 환경을 제공한다</a:t>
            </a:r>
            <a:r>
              <a:rPr kumimoji="1" lang="en-US" altLang="ko-KR" dirty="0"/>
              <a:t>.</a:t>
            </a:r>
            <a:endParaRPr kumimoji="1" lang="en-US" altLang="ko-KR" baseline="30000" dirty="0"/>
          </a:p>
          <a:p>
            <a:pPr marL="285750" indent="-285750">
              <a:buFontTx/>
              <a:buChar char="-"/>
            </a:pPr>
            <a:r>
              <a:rPr kumimoji="1" lang="ko-KR" altLang="en-US" dirty="0"/>
              <a:t>베어 메탈의 환경과 비슷한 수준의 성능을 제공한다</a:t>
            </a:r>
            <a:r>
              <a:rPr kumimoji="1" lang="en-US" altLang="ko-KR" dirty="0"/>
              <a:t>.(</a:t>
            </a:r>
            <a:r>
              <a:rPr kumimoji="1" lang="ko-KR" altLang="en-US" dirty="0"/>
              <a:t>맥</a:t>
            </a:r>
            <a:r>
              <a:rPr kumimoji="1" lang="en-US" altLang="ko-KR" dirty="0"/>
              <a:t>/</a:t>
            </a:r>
            <a:r>
              <a:rPr kumimoji="1" lang="ko-KR" altLang="en-US" dirty="0"/>
              <a:t>윈도우 제외</a:t>
            </a:r>
            <a:r>
              <a:rPr kumimoji="1" lang="en-US" altLang="ko-KR" dirty="0"/>
              <a:t>)</a:t>
            </a:r>
          </a:p>
          <a:p>
            <a:pPr marL="285750" indent="-285750">
              <a:buFontTx/>
              <a:buChar char="-"/>
            </a:pPr>
            <a:r>
              <a:rPr kumimoji="1" lang="en-US" altLang="ko-KR" dirty="0"/>
              <a:t>build once and run anywhere</a:t>
            </a:r>
          </a:p>
          <a:p>
            <a:pPr marL="285750" indent="-285750">
              <a:buFontTx/>
              <a:buChar char="-"/>
            </a:pPr>
            <a:r>
              <a:rPr kumimoji="1" lang="en-US" altLang="ko-KR" dirty="0"/>
              <a:t>(</a:t>
            </a:r>
            <a:r>
              <a:rPr kumimoji="1" lang="ko-KR" altLang="en-US" dirty="0"/>
              <a:t>호스트의 커널</a:t>
            </a:r>
            <a:r>
              <a:rPr kumimoji="1" lang="en-US" altLang="ko-KR" dirty="0"/>
              <a:t> </a:t>
            </a:r>
            <a:r>
              <a:rPr kumimoji="1" lang="ko-KR" altLang="en-US" dirty="0"/>
              <a:t>공유에 따른 문제점이 있다</a:t>
            </a:r>
            <a:r>
              <a:rPr kumimoji="1" lang="en-US" altLang="ko-KR" dirty="0"/>
              <a:t>.)</a:t>
            </a:r>
            <a:r>
              <a:rPr kumimoji="1" lang="en-US" altLang="ko-KR" baseline="30000" dirty="0"/>
              <a:t>1,2</a:t>
            </a:r>
            <a:endParaRPr kumimoji="1" lang="ko-Kore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FAC3870-0BA7-554E-8E19-B15AB1535EFD}"/>
              </a:ext>
            </a:extLst>
          </p:cNvPr>
          <p:cNvSpPr txBox="1"/>
          <p:nvPr/>
        </p:nvSpPr>
        <p:spPr>
          <a:xfrm>
            <a:off x="0" y="4741541"/>
            <a:ext cx="796612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kumimoji="1" lang="en" altLang="ko-Kore-KR" sz="700" dirty="0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http://syscore.sejong.ac.kr/~woongbak/publications/DJ26.pdf</a:t>
            </a:r>
            <a:endParaRPr kumimoji="1" lang="en" altLang="ko-Kore-KR" sz="700" dirty="0">
              <a:solidFill>
                <a:srgbClr val="0070C0"/>
              </a:solidFill>
            </a:endParaRPr>
          </a:p>
          <a:p>
            <a:pPr marL="228600" indent="-228600">
              <a:buAutoNum type="arabicPeriod"/>
            </a:pPr>
            <a:r>
              <a:rPr kumimoji="1" lang="en" altLang="ko-Kore-KR" sz="700" dirty="0">
                <a:solidFill>
                  <a:srgbClr val="212739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kumimoji="1" lang="en" altLang="ko-Kore-KR" sz="700" dirty="0" err="1">
                <a:solidFill>
                  <a:srgbClr val="212739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deview.kr</a:t>
            </a:r>
            <a:r>
              <a:rPr kumimoji="1" lang="en" altLang="ko-Kore-KR" sz="700" dirty="0">
                <a:solidFill>
                  <a:srgbClr val="212739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/data/</a:t>
            </a:r>
            <a:r>
              <a:rPr kumimoji="1" lang="en" altLang="ko-Kore-KR" sz="700" dirty="0" err="1">
                <a:solidFill>
                  <a:srgbClr val="212739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deview</a:t>
            </a:r>
            <a:r>
              <a:rPr kumimoji="1" lang="en" altLang="ko-Kore-KR" sz="700" dirty="0">
                <a:solidFill>
                  <a:srgbClr val="212739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/session/attach/1400_T3_%E1%84%89%E1%85%B5%E1%86%B7%E1%84%8C%E1%85%A2%E1%84%92%E1%85%AE%E1%86%AB_Container%E1%84%87%E1%85%A9%E1%84%8B%E1%85%A1%E1%86%AB%E1%84%8B%E1%85%B5%E1%84%8B%E1%85%A3%E1%84%80%E1%85%B5(</a:t>
            </a:r>
            <a:r>
              <a:rPr kumimoji="1" lang="en" altLang="ko-Kore-KR" sz="700" dirty="0" err="1">
                <a:solidFill>
                  <a:srgbClr val="212739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docker,kubernetes</a:t>
            </a:r>
            <a:r>
              <a:rPr kumimoji="1" lang="en" altLang="ko-Kore-KR" sz="700" dirty="0">
                <a:solidFill>
                  <a:srgbClr val="0070C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).pdf</a:t>
            </a:r>
            <a:endParaRPr kumimoji="1" lang="ko-Kore-KR" altLang="en-US" sz="700" dirty="0">
              <a:solidFill>
                <a:srgbClr val="0070C0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4BCAD45-092E-3A4C-A708-4BBC9433F5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8904" y="2610572"/>
            <a:ext cx="1384996" cy="138499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ED4440E-5EDA-7E49-8D41-CF58A45937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95180" y="1147932"/>
            <a:ext cx="1242169" cy="1163922"/>
          </a:xfrm>
          <a:prstGeom prst="rect">
            <a:avLst/>
          </a:prstGeom>
        </p:spPr>
      </p:pic>
      <p:sp>
        <p:nvSpPr>
          <p:cNvPr id="12" name="Google Shape;315;p33">
            <a:extLst>
              <a:ext uri="{FF2B5EF4-FFF2-40B4-BE49-F238E27FC236}">
                <a16:creationId xmlns:a16="http://schemas.microsoft.com/office/drawing/2014/main" id="{AE4F29AC-E86D-49FA-BFF1-1E52C2943854}"/>
              </a:ext>
            </a:extLst>
          </p:cNvPr>
          <p:cNvSpPr txBox="1"/>
          <p:nvPr/>
        </p:nvSpPr>
        <p:spPr>
          <a:xfrm>
            <a:off x="5806486" y="105563"/>
            <a:ext cx="2678400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100" b="1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Docker Overview</a:t>
            </a:r>
            <a:endParaRPr sz="1100" b="1" dirty="0">
              <a:solidFill>
                <a:srgbClr val="0070C0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Nunito"/>
              <a:sym typeface="Nunito"/>
            </a:endParaRPr>
          </a:p>
        </p:txBody>
      </p:sp>
      <p:sp>
        <p:nvSpPr>
          <p:cNvPr id="16" name="Google Shape;481;p40">
            <a:extLst>
              <a:ext uri="{FF2B5EF4-FFF2-40B4-BE49-F238E27FC236}">
                <a16:creationId xmlns:a16="http://schemas.microsoft.com/office/drawing/2014/main" id="{B75BE494-9A9F-4B6A-980A-22F441A4CDCB}"/>
              </a:ext>
            </a:extLst>
          </p:cNvPr>
          <p:cNvSpPr txBox="1">
            <a:spLocks/>
          </p:cNvSpPr>
          <p:nvPr/>
        </p:nvSpPr>
        <p:spPr>
          <a:xfrm>
            <a:off x="209643" y="539400"/>
            <a:ext cx="8742556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igshot One"/>
              <a:buNone/>
              <a:defRPr sz="3500" b="0" i="0" u="none" strike="noStrike" cap="none">
                <a:solidFill>
                  <a:schemeClr val="dk1"/>
                </a:solidFill>
                <a:latin typeface="Bigshot One"/>
                <a:ea typeface="Bigshot One"/>
                <a:cs typeface="Bigshot One"/>
                <a:sym typeface="Bigshot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lvl="1"/>
            <a:r>
              <a:rPr lang="ko-KR" altLang="en-US" sz="2000" b="1" dirty="0">
                <a:solidFill>
                  <a:srgbClr val="0070C0"/>
                </a:solidFill>
                <a:latin typeface="+mn-lt"/>
                <a:ea typeface="+mn-ea"/>
              </a:rPr>
              <a:t>가상 </a:t>
            </a:r>
            <a:r>
              <a:rPr lang="ko-KR" altLang="en-US" sz="2000" b="1" dirty="0" err="1">
                <a:solidFill>
                  <a:srgbClr val="0070C0"/>
                </a:solidFill>
                <a:latin typeface="+mn-lt"/>
                <a:ea typeface="+mn-ea"/>
              </a:rPr>
              <a:t>머신과</a:t>
            </a:r>
            <a:r>
              <a:rPr lang="ko-KR" altLang="en-US" sz="2000" b="1" dirty="0">
                <a:solidFill>
                  <a:srgbClr val="0070C0"/>
                </a:solidFill>
                <a:latin typeface="+mn-lt"/>
                <a:ea typeface="+mn-ea"/>
              </a:rPr>
              <a:t> </a:t>
            </a:r>
            <a:r>
              <a:rPr lang="ko-KR" altLang="en-US" sz="2000" b="1" dirty="0" err="1">
                <a:solidFill>
                  <a:srgbClr val="0070C0"/>
                </a:solidFill>
                <a:latin typeface="+mn-lt"/>
                <a:ea typeface="+mn-ea"/>
              </a:rPr>
              <a:t>도커</a:t>
            </a:r>
            <a:r>
              <a:rPr lang="ko-KR" altLang="en-US" sz="2000" b="1" dirty="0">
                <a:solidFill>
                  <a:srgbClr val="0070C0"/>
                </a:solidFill>
                <a:latin typeface="+mn-lt"/>
                <a:ea typeface="+mn-ea"/>
              </a:rPr>
              <a:t> 차이</a:t>
            </a:r>
          </a:p>
        </p:txBody>
      </p:sp>
    </p:spTree>
    <p:extLst>
      <p:ext uri="{BB962C8B-B14F-4D97-AF65-F5344CB8AC3E}">
        <p14:creationId xmlns:p14="http://schemas.microsoft.com/office/powerpoint/2010/main" val="26925470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40"/>
          <p:cNvSpPr txBox="1"/>
          <p:nvPr/>
        </p:nvSpPr>
        <p:spPr>
          <a:xfrm flipH="1">
            <a:off x="659112" y="4748138"/>
            <a:ext cx="2678400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B221F5C6-1E34-402D-AF19-700E28592C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0472" y="995506"/>
            <a:ext cx="6163056" cy="3774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315;p33">
            <a:extLst>
              <a:ext uri="{FF2B5EF4-FFF2-40B4-BE49-F238E27FC236}">
                <a16:creationId xmlns:a16="http://schemas.microsoft.com/office/drawing/2014/main" id="{A541BC93-CE9D-4F24-A5E8-2B5C1ED0D53E}"/>
              </a:ext>
            </a:extLst>
          </p:cNvPr>
          <p:cNvSpPr txBox="1"/>
          <p:nvPr/>
        </p:nvSpPr>
        <p:spPr>
          <a:xfrm>
            <a:off x="5806486" y="105563"/>
            <a:ext cx="2678400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100" b="1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Docker Overview</a:t>
            </a:r>
            <a:endParaRPr sz="1100" b="1" dirty="0">
              <a:solidFill>
                <a:srgbClr val="0070C0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Nunito"/>
              <a:sym typeface="Nunito"/>
            </a:endParaRPr>
          </a:p>
        </p:txBody>
      </p:sp>
      <p:sp>
        <p:nvSpPr>
          <p:cNvPr id="8" name="Google Shape;481;p40">
            <a:extLst>
              <a:ext uri="{FF2B5EF4-FFF2-40B4-BE49-F238E27FC236}">
                <a16:creationId xmlns:a16="http://schemas.microsoft.com/office/drawing/2014/main" id="{80AD67D4-FBBF-4008-9F5C-192DB0A0C638}"/>
              </a:ext>
            </a:extLst>
          </p:cNvPr>
          <p:cNvSpPr txBox="1">
            <a:spLocks/>
          </p:cNvSpPr>
          <p:nvPr/>
        </p:nvSpPr>
        <p:spPr>
          <a:xfrm>
            <a:off x="209643" y="539400"/>
            <a:ext cx="8742556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igshot One"/>
              <a:buNone/>
              <a:defRPr sz="3500" b="0" i="0" u="none" strike="noStrike" cap="none">
                <a:solidFill>
                  <a:schemeClr val="dk1"/>
                </a:solidFill>
                <a:latin typeface="Bigshot One"/>
                <a:ea typeface="Bigshot One"/>
                <a:cs typeface="Bigshot One"/>
                <a:sym typeface="Bigshot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lvl="1"/>
            <a:r>
              <a:rPr lang="ko-KR" altLang="en-US" sz="2000" b="1" dirty="0" err="1">
                <a:solidFill>
                  <a:srgbClr val="0070C0"/>
                </a:solidFill>
                <a:latin typeface="+mn-lt"/>
                <a:ea typeface="+mn-ea"/>
              </a:rPr>
              <a:t>도커</a:t>
            </a:r>
            <a:r>
              <a:rPr lang="ko-KR" altLang="en-US" sz="2000" b="1" dirty="0">
                <a:solidFill>
                  <a:srgbClr val="0070C0"/>
                </a:solidFill>
                <a:latin typeface="+mn-lt"/>
                <a:ea typeface="+mn-ea"/>
              </a:rPr>
              <a:t> 아키텍처</a:t>
            </a:r>
          </a:p>
        </p:txBody>
      </p:sp>
    </p:spTree>
    <p:extLst>
      <p:ext uri="{BB962C8B-B14F-4D97-AF65-F5344CB8AC3E}">
        <p14:creationId xmlns:p14="http://schemas.microsoft.com/office/powerpoint/2010/main" val="20818055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566772A-974F-CD4A-A0E6-DA87107984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3358" y="1209583"/>
            <a:ext cx="2123268" cy="56998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3DBF26D-0A0F-FE40-81AD-9E229E38C2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7139" y="2051980"/>
            <a:ext cx="1091660" cy="109166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EF5B85A-F39B-4574-88E8-B5BFE23905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9098" y="1794503"/>
            <a:ext cx="1606615" cy="1606615"/>
          </a:xfrm>
          <a:prstGeom prst="rect">
            <a:avLst/>
          </a:prstGeom>
        </p:spPr>
      </p:pic>
      <p:pic>
        <p:nvPicPr>
          <p:cNvPr id="1026" name="Picture 2" descr="Windows Containers and Azure">
            <a:extLst>
              <a:ext uri="{FF2B5EF4-FFF2-40B4-BE49-F238E27FC236}">
                <a16:creationId xmlns:a16="http://schemas.microsoft.com/office/drawing/2014/main" id="{D771A6FF-5A68-4B7D-A04E-8D9EF18E9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8310" y="3227830"/>
            <a:ext cx="1332977" cy="1332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E616C85-8AFA-4EF8-B1F9-4A5D29EE6D87}"/>
              </a:ext>
            </a:extLst>
          </p:cNvPr>
          <p:cNvSpPr txBox="1"/>
          <p:nvPr/>
        </p:nvSpPr>
        <p:spPr>
          <a:xfrm>
            <a:off x="0" y="4907760"/>
            <a:ext cx="796612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kumimoji="1" lang="en-US" altLang="ko-Kore-KR" sz="700" dirty="0">
                <a:solidFill>
                  <a:srgbClr val="0070C0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https://azure.microsoft.com/ko-kr/updates/azure-container-service-will-retire-on-january-31-2020/</a:t>
            </a:r>
            <a:endParaRPr kumimoji="1" lang="en" altLang="ko-Kore-KR" sz="700" dirty="0">
              <a:solidFill>
                <a:srgbClr val="0070C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274D044-1C99-4A9A-AF1A-BFCC34B9EBEA}"/>
              </a:ext>
            </a:extLst>
          </p:cNvPr>
          <p:cNvSpPr txBox="1"/>
          <p:nvPr/>
        </p:nvSpPr>
        <p:spPr>
          <a:xfrm>
            <a:off x="1888829" y="3143640"/>
            <a:ext cx="157927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Google Compute Engine</a:t>
            </a:r>
            <a:endParaRPr lang="ko-KR" altLang="en-US" sz="10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681B202-011D-4DBC-BDC8-70AC97EA61C0}"/>
              </a:ext>
            </a:extLst>
          </p:cNvPr>
          <p:cNvSpPr txBox="1"/>
          <p:nvPr/>
        </p:nvSpPr>
        <p:spPr>
          <a:xfrm>
            <a:off x="1888829" y="4352445"/>
            <a:ext cx="15680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Azure Container Service</a:t>
            </a:r>
            <a:endParaRPr lang="ko-KR" altLang="en-US" sz="10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2EE928A-618C-4B53-A5F5-375BA1102854}"/>
              </a:ext>
            </a:extLst>
          </p:cNvPr>
          <p:cNvSpPr txBox="1"/>
          <p:nvPr/>
        </p:nvSpPr>
        <p:spPr>
          <a:xfrm>
            <a:off x="1648060" y="1698301"/>
            <a:ext cx="211468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Amazon Elastic Container Service</a:t>
            </a:r>
            <a:endParaRPr lang="ko-KR" altLang="en-US" sz="1000" dirty="0"/>
          </a:p>
        </p:txBody>
      </p:sp>
      <p:cxnSp>
        <p:nvCxnSpPr>
          <p:cNvPr id="24" name="연결선: 꺾임 23">
            <a:extLst>
              <a:ext uri="{FF2B5EF4-FFF2-40B4-BE49-F238E27FC236}">
                <a16:creationId xmlns:a16="http://schemas.microsoft.com/office/drawing/2014/main" id="{4BD00729-0CED-4BFF-995B-2127CA401531}"/>
              </a:ext>
            </a:extLst>
          </p:cNvPr>
          <p:cNvCxnSpPr>
            <a:stCxn id="5" idx="3"/>
            <a:endCxn id="10" idx="0"/>
          </p:cNvCxnSpPr>
          <p:nvPr/>
        </p:nvCxnSpPr>
        <p:spPr>
          <a:xfrm>
            <a:off x="3576626" y="1494578"/>
            <a:ext cx="2556343" cy="55740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32771E5E-1A48-4B4F-B76D-29AF8E6685E3}"/>
              </a:ext>
            </a:extLst>
          </p:cNvPr>
          <p:cNvCxnSpPr>
            <a:stCxn id="3" idx="3"/>
            <a:endCxn id="10" idx="1"/>
          </p:cNvCxnSpPr>
          <p:nvPr/>
        </p:nvCxnSpPr>
        <p:spPr>
          <a:xfrm flipV="1">
            <a:off x="3415713" y="2597810"/>
            <a:ext cx="2171426" cy="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9666A24B-3E6C-43FE-8518-DA2FB613025C}"/>
              </a:ext>
            </a:extLst>
          </p:cNvPr>
          <p:cNvCxnSpPr>
            <a:stCxn id="1026" idx="3"/>
            <a:endCxn id="10" idx="2"/>
          </p:cNvCxnSpPr>
          <p:nvPr/>
        </p:nvCxnSpPr>
        <p:spPr>
          <a:xfrm flipV="1">
            <a:off x="3331287" y="3143640"/>
            <a:ext cx="2801682" cy="75067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Google Shape;315;p33">
            <a:extLst>
              <a:ext uri="{FF2B5EF4-FFF2-40B4-BE49-F238E27FC236}">
                <a16:creationId xmlns:a16="http://schemas.microsoft.com/office/drawing/2014/main" id="{55D1D75F-B7D8-42A1-A26F-D0EF113211B1}"/>
              </a:ext>
            </a:extLst>
          </p:cNvPr>
          <p:cNvSpPr txBox="1"/>
          <p:nvPr/>
        </p:nvSpPr>
        <p:spPr>
          <a:xfrm>
            <a:off x="5806486" y="105563"/>
            <a:ext cx="2678400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100" b="1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Docker Overview</a:t>
            </a:r>
            <a:endParaRPr sz="1100" b="1" dirty="0">
              <a:solidFill>
                <a:srgbClr val="0070C0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Nunito"/>
              <a:sym typeface="Nunito"/>
            </a:endParaRPr>
          </a:p>
        </p:txBody>
      </p:sp>
      <p:sp>
        <p:nvSpPr>
          <p:cNvPr id="19" name="Google Shape;481;p40">
            <a:extLst>
              <a:ext uri="{FF2B5EF4-FFF2-40B4-BE49-F238E27FC236}">
                <a16:creationId xmlns:a16="http://schemas.microsoft.com/office/drawing/2014/main" id="{412BCB77-15C0-4EF6-BB4E-F715313AE5E2}"/>
              </a:ext>
            </a:extLst>
          </p:cNvPr>
          <p:cNvSpPr txBox="1">
            <a:spLocks/>
          </p:cNvSpPr>
          <p:nvPr/>
        </p:nvSpPr>
        <p:spPr>
          <a:xfrm>
            <a:off x="209643" y="539400"/>
            <a:ext cx="8742556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igshot One"/>
              <a:buNone/>
              <a:defRPr sz="3500" b="0" i="0" u="none" strike="noStrike" cap="none">
                <a:solidFill>
                  <a:schemeClr val="dk1"/>
                </a:solidFill>
                <a:latin typeface="Bigshot One"/>
                <a:ea typeface="Bigshot One"/>
                <a:cs typeface="Bigshot One"/>
                <a:sym typeface="Bigshot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lvl="1"/>
            <a:r>
              <a:rPr lang="ko-KR" altLang="en-US" sz="2000" b="1" dirty="0">
                <a:solidFill>
                  <a:srgbClr val="0070C0"/>
                </a:solidFill>
                <a:latin typeface="+mn-lt"/>
                <a:ea typeface="+mn-ea"/>
              </a:rPr>
              <a:t>퍼블릭 클라우드 컨테이너 서비스</a:t>
            </a:r>
          </a:p>
        </p:txBody>
      </p:sp>
    </p:spTree>
    <p:extLst>
      <p:ext uri="{BB962C8B-B14F-4D97-AF65-F5344CB8AC3E}">
        <p14:creationId xmlns:p14="http://schemas.microsoft.com/office/powerpoint/2010/main" val="40784208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4E616C85-8AFA-4EF8-B1F9-4A5D29EE6D87}"/>
              </a:ext>
            </a:extLst>
          </p:cNvPr>
          <p:cNvSpPr txBox="1"/>
          <p:nvPr/>
        </p:nvSpPr>
        <p:spPr>
          <a:xfrm>
            <a:off x="0" y="4957627"/>
            <a:ext cx="796612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kumimoji="1" lang="en-US" altLang="ko-Kore-KR" sz="700" dirty="0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https://azure.microsoft.com/ko-kr/updates/azure-container-service-will-retire-on-january-31-2020/</a:t>
            </a:r>
            <a:endParaRPr kumimoji="1" lang="en" altLang="ko-Kore-KR" sz="700" dirty="0">
              <a:solidFill>
                <a:srgbClr val="0070C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681B202-011D-4DBC-BDC8-70AC97EA61C0}"/>
              </a:ext>
            </a:extLst>
          </p:cNvPr>
          <p:cNvSpPr txBox="1"/>
          <p:nvPr/>
        </p:nvSpPr>
        <p:spPr>
          <a:xfrm>
            <a:off x="720000" y="1161637"/>
            <a:ext cx="20414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스케일 아웃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8FB30BE-75CB-4DCF-AC95-64842F99327E}"/>
              </a:ext>
            </a:extLst>
          </p:cNvPr>
          <p:cNvSpPr txBox="1"/>
          <p:nvPr/>
        </p:nvSpPr>
        <p:spPr>
          <a:xfrm>
            <a:off x="720000" y="2292047"/>
            <a:ext cx="20414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스케일 업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608F94A-3AD0-4661-92EC-B2262FBEA767}"/>
              </a:ext>
            </a:extLst>
          </p:cNvPr>
          <p:cNvSpPr txBox="1"/>
          <p:nvPr/>
        </p:nvSpPr>
        <p:spPr>
          <a:xfrm>
            <a:off x="720000" y="3318784"/>
            <a:ext cx="20414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라이프 사이클 관리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2EE286CA-723F-4E40-B08C-60446DEB93F5}"/>
              </a:ext>
            </a:extLst>
          </p:cNvPr>
          <p:cNvSpPr/>
          <p:nvPr/>
        </p:nvSpPr>
        <p:spPr>
          <a:xfrm>
            <a:off x="2253996" y="1499616"/>
            <a:ext cx="1399032" cy="5212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7EE79641-6A9D-4B8A-B14A-188D3A9727D6}"/>
              </a:ext>
            </a:extLst>
          </p:cNvPr>
          <p:cNvSpPr/>
          <p:nvPr/>
        </p:nvSpPr>
        <p:spPr>
          <a:xfrm>
            <a:off x="3773424" y="1496883"/>
            <a:ext cx="1399032" cy="5212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D8B3F9C4-42CF-4FB9-87AC-8FD2C57ADAE4}"/>
              </a:ext>
            </a:extLst>
          </p:cNvPr>
          <p:cNvSpPr/>
          <p:nvPr/>
        </p:nvSpPr>
        <p:spPr>
          <a:xfrm>
            <a:off x="2253996" y="2518141"/>
            <a:ext cx="1399032" cy="5212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C0D344F-4211-45D1-9B10-96E76F7555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7920" y="1519549"/>
            <a:ext cx="481584" cy="481584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938B509C-4964-40CB-AA5F-A6C17E3B67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3428" y="1510011"/>
            <a:ext cx="481584" cy="481584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EF2F2F48-F87D-4FC2-81FC-4385DA480F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6200" y="1500473"/>
            <a:ext cx="481584" cy="481584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E33AA64F-703E-42A2-87DD-1EEF455C65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7920" y="2608675"/>
            <a:ext cx="345948" cy="345948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A80583A3-632F-4F1E-AF05-ECBB46A086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3428" y="2538268"/>
            <a:ext cx="481584" cy="48158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0C56BE9-6877-49C8-A4D9-72981D5A42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74798" y="3318784"/>
            <a:ext cx="1337260" cy="133726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631170E6-F256-4F5B-9BD3-845B5A8E7EFC}"/>
              </a:ext>
            </a:extLst>
          </p:cNvPr>
          <p:cNvSpPr txBox="1"/>
          <p:nvPr/>
        </p:nvSpPr>
        <p:spPr>
          <a:xfrm>
            <a:off x="5247804" y="1487803"/>
            <a:ext cx="25520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Deployment</a:t>
            </a:r>
            <a:r>
              <a:rPr lang="ko-KR" altLang="en-US" sz="1000" dirty="0"/>
              <a:t> </a:t>
            </a:r>
            <a:r>
              <a:rPr lang="en-US" altLang="ko-KR" sz="1000" dirty="0"/>
              <a:t>over</a:t>
            </a:r>
            <a:r>
              <a:rPr lang="ko-KR" altLang="en-US" sz="1000" dirty="0"/>
              <a:t> </a:t>
            </a:r>
            <a:r>
              <a:rPr lang="en-US" altLang="ko-KR" sz="1000" dirty="0"/>
              <a:t>multiple</a:t>
            </a:r>
            <a:r>
              <a:rPr lang="ko-KR" altLang="en-US" sz="1000" dirty="0"/>
              <a:t> </a:t>
            </a:r>
            <a:r>
              <a:rPr lang="en-US" altLang="ko-KR" sz="1000" dirty="0"/>
              <a:t>servers</a:t>
            </a:r>
            <a:endParaRPr lang="ko-KR" altLang="en-US" sz="10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11AC8DA-DA53-498E-89B4-7B64962D77E8}"/>
              </a:ext>
            </a:extLst>
          </p:cNvPr>
          <p:cNvSpPr txBox="1"/>
          <p:nvPr/>
        </p:nvSpPr>
        <p:spPr>
          <a:xfrm>
            <a:off x="5247804" y="2375185"/>
            <a:ext cx="25520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CPU, Memory Quota </a:t>
            </a:r>
            <a:r>
              <a:rPr lang="ko-KR" altLang="en-US" sz="1000" dirty="0"/>
              <a:t>불편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8377E0A-BAAE-466D-9438-8CEED3E4797F}"/>
              </a:ext>
            </a:extLst>
          </p:cNvPr>
          <p:cNvSpPr txBox="1"/>
          <p:nvPr/>
        </p:nvSpPr>
        <p:spPr>
          <a:xfrm>
            <a:off x="5247804" y="3296825"/>
            <a:ext cx="25520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rgbClr val="FF0000"/>
                </a:solidFill>
              </a:rPr>
              <a:t>Container Orchestration </a:t>
            </a:r>
            <a:r>
              <a:rPr lang="ko-KR" altLang="en-US" sz="1000" dirty="0">
                <a:solidFill>
                  <a:srgbClr val="FF0000"/>
                </a:solidFill>
              </a:rPr>
              <a:t>필요</a:t>
            </a:r>
          </a:p>
        </p:txBody>
      </p:sp>
      <p:sp>
        <p:nvSpPr>
          <p:cNvPr id="22" name="Google Shape;315;p33">
            <a:extLst>
              <a:ext uri="{FF2B5EF4-FFF2-40B4-BE49-F238E27FC236}">
                <a16:creationId xmlns:a16="http://schemas.microsoft.com/office/drawing/2014/main" id="{E067B58E-07E1-402D-9EF0-9337562F39CA}"/>
              </a:ext>
            </a:extLst>
          </p:cNvPr>
          <p:cNvSpPr txBox="1"/>
          <p:nvPr/>
        </p:nvSpPr>
        <p:spPr>
          <a:xfrm>
            <a:off x="5806486" y="105563"/>
            <a:ext cx="2678400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100" b="1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Docker Overview</a:t>
            </a:r>
            <a:endParaRPr sz="1100" b="1" dirty="0">
              <a:solidFill>
                <a:srgbClr val="0070C0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Nunito"/>
              <a:sym typeface="Nunito"/>
            </a:endParaRPr>
          </a:p>
        </p:txBody>
      </p:sp>
      <p:sp>
        <p:nvSpPr>
          <p:cNvPr id="26" name="Google Shape;481;p40">
            <a:extLst>
              <a:ext uri="{FF2B5EF4-FFF2-40B4-BE49-F238E27FC236}">
                <a16:creationId xmlns:a16="http://schemas.microsoft.com/office/drawing/2014/main" id="{845AC5A9-60BC-49B8-8B41-2A31E76D310A}"/>
              </a:ext>
            </a:extLst>
          </p:cNvPr>
          <p:cNvSpPr txBox="1">
            <a:spLocks/>
          </p:cNvSpPr>
          <p:nvPr/>
        </p:nvSpPr>
        <p:spPr>
          <a:xfrm>
            <a:off x="209643" y="539400"/>
            <a:ext cx="8742556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igshot One"/>
              <a:buNone/>
              <a:defRPr sz="3500" b="0" i="0" u="none" strike="noStrike" cap="none">
                <a:solidFill>
                  <a:schemeClr val="dk1"/>
                </a:solidFill>
                <a:latin typeface="Bigshot One"/>
                <a:ea typeface="Bigshot One"/>
                <a:cs typeface="Bigshot One"/>
                <a:sym typeface="Bigshot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lvl="1"/>
            <a:r>
              <a:rPr lang="ko-KR" altLang="en-US" sz="2000" b="1" dirty="0" err="1">
                <a:solidFill>
                  <a:srgbClr val="0070C0"/>
                </a:solidFill>
                <a:latin typeface="+mn-lt"/>
                <a:ea typeface="+mn-ea"/>
              </a:rPr>
              <a:t>도커의</a:t>
            </a:r>
            <a:r>
              <a:rPr lang="ko-KR" altLang="en-US" sz="2000" b="1" dirty="0">
                <a:solidFill>
                  <a:srgbClr val="0070C0"/>
                </a:solidFill>
                <a:latin typeface="+mn-lt"/>
                <a:ea typeface="+mn-ea"/>
              </a:rPr>
              <a:t> 한계</a:t>
            </a:r>
          </a:p>
        </p:txBody>
      </p:sp>
    </p:spTree>
    <p:extLst>
      <p:ext uri="{BB962C8B-B14F-4D97-AF65-F5344CB8AC3E}">
        <p14:creationId xmlns:p14="http://schemas.microsoft.com/office/powerpoint/2010/main" val="3389844188"/>
      </p:ext>
    </p:extLst>
  </p:cSld>
  <p:clrMapOvr>
    <a:masterClrMapping/>
  </p:clrMapOvr>
</p:sld>
</file>

<file path=ppt/theme/theme1.xml><?xml version="1.0" encoding="utf-8"?>
<a:theme xmlns:a="http://schemas.openxmlformats.org/drawingml/2006/main" name="Korean Minimalist Style Pitch Deck by Slidesgo">
  <a:themeElements>
    <a:clrScheme name="Simple Light">
      <a:dk1>
        <a:srgbClr val="212739"/>
      </a:dk1>
      <a:lt1>
        <a:srgbClr val="ECEBF8"/>
      </a:lt1>
      <a:dk2>
        <a:srgbClr val="FFFFFF"/>
      </a:dk2>
      <a:lt2>
        <a:srgbClr val="FFFFFF"/>
      </a:lt2>
      <a:accent1>
        <a:srgbClr val="B9B3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21273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1788</TotalTime>
  <Words>658</Words>
  <Application>Microsoft Office PowerPoint</Application>
  <PresentationFormat>화면 슬라이드 쇼(16:9)</PresentationFormat>
  <Paragraphs>108</Paragraphs>
  <Slides>14</Slides>
  <Notes>14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3" baseType="lpstr">
      <vt:lpstr>Roboto Condensed Light</vt:lpstr>
      <vt:lpstr>Georgia</vt:lpstr>
      <vt:lpstr>Calibri</vt:lpstr>
      <vt:lpstr>Bigshot One</vt:lpstr>
      <vt:lpstr>Nunito</vt:lpstr>
      <vt:lpstr>-apple-system</vt:lpstr>
      <vt:lpstr>Arial</vt:lpstr>
      <vt:lpstr>Malgun Gothic</vt:lpstr>
      <vt:lpstr>Korean Minimalist Style Pitch Deck by Slidesgo</vt:lpstr>
      <vt:lpstr>Docker  Kubernetes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Docker  Kubernetes</dc:title>
  <cp:lastModifiedBy>changho choo</cp:lastModifiedBy>
  <cp:revision>45</cp:revision>
  <dcterms:modified xsi:type="dcterms:W3CDTF">2022-01-14T04:18:18Z</dcterms:modified>
</cp:coreProperties>
</file>